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_rels/presentation.xml.rels" ContentType="application/vnd.openxmlformats-package.relationships+xml"/>
  <Override PartName="/ppt/notesSlides/_rels/notesSlide6.xml.rels" ContentType="application/vnd.openxmlformats-package.relationships+xml"/>
  <Override PartName="/ppt/notesSlides/notesSlide6.xml" ContentType="application/vnd.openxmlformats-officedocument.presentationml.notesSlide+xml"/>
  <Override PartName="/ppt/media/image54.png" ContentType="image/png"/>
  <Override PartName="/ppt/media/image53.png" ContentType="image/png"/>
  <Override PartName="/ppt/media/image52.png" ContentType="image/png"/>
  <Override PartName="/ppt/media/image70.jpeg" ContentType="image/jpeg"/>
  <Override PartName="/ppt/media/image51.png" ContentType="image/png"/>
  <Override PartName="/ppt/media/image50.png" ContentType="image/png"/>
  <Override PartName="/ppt/media/image69.png" ContentType="image/png"/>
  <Override PartName="/ppt/media/image44.png" ContentType="image/png"/>
  <Override PartName="/ppt/media/image68.png" ContentType="image/png"/>
  <Override PartName="/ppt/media/image43.png" ContentType="image/png"/>
  <Override PartName="/ppt/media/image67.png" ContentType="image/png"/>
  <Override PartName="/ppt/media/image42.png" ContentType="image/png"/>
  <Override PartName="/ppt/media/image66.png" ContentType="image/png"/>
  <Override PartName="/ppt/media/image41.png" ContentType="image/png"/>
  <Override PartName="/ppt/media/image65.png" ContentType="image/png"/>
  <Override PartName="/ppt/media/image40.png" ContentType="image/png"/>
  <Override PartName="/ppt/media/image16.png" ContentType="image/png"/>
  <Override PartName="/ppt/media/image39.png" ContentType="image/png"/>
  <Override PartName="/ppt/media/image14.png" ContentType="image/png"/>
  <Override PartName="/ppt/media/image38.png" ContentType="image/png"/>
  <Override PartName="/ppt/media/image13.png" ContentType="image/png"/>
  <Override PartName="/ppt/media/image37.png" ContentType="image/png"/>
  <Override PartName="/ppt/media/image12.png" ContentType="image/png"/>
  <Override PartName="/ppt/media/image2.jpeg" ContentType="image/jpeg"/>
  <Override PartName="/ppt/media/image15.png" ContentType="image/png"/>
  <Override PartName="/ppt/media/image17.png" ContentType="image/png"/>
  <Override PartName="/ppt/media/image18.png" ContentType="image/png"/>
  <Override PartName="/ppt/media/image19.png" ContentType="image/png"/>
  <Override PartName="/ppt/media/image45.png" ContentType="image/png"/>
  <Override PartName="/ppt/media/image20.png" ContentType="image/png"/>
  <Override PartName="/ppt/media/image46.png" ContentType="image/png"/>
  <Override PartName="/ppt/media/image21.png" ContentType="image/png"/>
  <Override PartName="/ppt/media/image47.png" ContentType="image/png"/>
  <Override PartName="/ppt/media/image22.png" ContentType="image/png"/>
  <Override PartName="/ppt/media/image48.png" ContentType="image/png"/>
  <Override PartName="/ppt/media/image23.png" ContentType="image/png"/>
  <Override PartName="/ppt/media/image49.png" ContentType="image/png"/>
  <Override PartName="/ppt/media/image24.png" ContentType="image/png"/>
  <Override PartName="/ppt/media/image25.png" ContentType="image/png"/>
  <Override PartName="/ppt/media/image26.png" ContentType="image/png"/>
  <Override PartName="/ppt/media/image27.png" ContentType="image/png"/>
  <Override PartName="/ppt/media/image28.png" ContentType="image/png"/>
  <Override PartName="/ppt/media/image29.png" ContentType="image/png"/>
  <Override PartName="/ppt/media/image55.png" ContentType="image/png"/>
  <Override PartName="/ppt/media/image30.png" ContentType="image/png"/>
  <Override PartName="/ppt/media/image56.png" ContentType="image/png"/>
  <Override PartName="/ppt/media/image31.png" ContentType="image/png"/>
  <Override PartName="/ppt/media/image57.png" ContentType="image/png"/>
  <Override PartName="/ppt/media/image32.png" ContentType="image/png"/>
  <Override PartName="/ppt/media/image58.png" ContentType="image/png"/>
  <Override PartName="/ppt/media/image33.png" ContentType="image/png"/>
  <Override PartName="/ppt/media/image59.png" ContentType="image/png"/>
  <Override PartName="/ppt/media/image34.png" ContentType="image/png"/>
  <Override PartName="/ppt/media/image10.png" ContentType="image/png"/>
  <Override PartName="/ppt/media/image35.png" ContentType="image/png"/>
  <Override PartName="/ppt/media/image11.png" ContentType="image/png"/>
  <Override PartName="/ppt/media/image36.png" ContentType="image/png"/>
  <Override PartName="/ppt/media/image64.png" ContentType="image/png"/>
  <Override PartName="/ppt/media/image9.png" ContentType="image/png"/>
  <Override PartName="/ppt/media/image63.png" ContentType="image/png"/>
  <Override PartName="/ppt/media/image8.png" ContentType="image/png"/>
  <Override PartName="/ppt/media/image62.png" ContentType="image/png"/>
  <Override PartName="/ppt/media/image7.png" ContentType="image/png"/>
  <Override PartName="/ppt/media/image1.png" ContentType="image/png"/>
  <Override PartName="/ppt/media/image3.png" ContentType="image/png"/>
  <Override PartName="/ppt/media/image4.png" ContentType="image/png"/>
  <Override PartName="/ppt/media/image60.png" ContentType="image/png"/>
  <Override PartName="/ppt/media/image5.png" ContentType="image/png"/>
  <Override PartName="/ppt/media/image61.png" ContentType="image/png"/>
  <Override PartName="/ppt/media/image6.png" ContentType="image/png"/>
  <Override PartName="/ppt/slideMasters/_rels/slideMaster6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7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slides/slide54.xml" ContentType="application/vnd.openxmlformats-officedocument.presentationml.slide+xml"/>
  <Override PartName="/ppt/slides/slide53.xml" ContentType="application/vnd.openxmlformats-officedocument.presentationml.slide+xml"/>
  <Override PartName="/ppt/slides/slide52.xml" ContentType="application/vnd.openxmlformats-officedocument.presentationml.slide+xml"/>
  <Override PartName="/ppt/slides/slide51.xml" ContentType="application/vnd.openxmlformats-officedocument.presentationml.slide+xml"/>
  <Override PartName="/ppt/slides/slide50.xml" ContentType="application/vnd.openxmlformats-officedocument.presentationml.slide+xml"/>
  <Override PartName="/ppt/slides/slide44.xml" ContentType="application/vnd.openxmlformats-officedocument.presentationml.slide+xml"/>
  <Override PartName="/ppt/slides/slide43.xml" ContentType="application/vnd.openxmlformats-officedocument.presentationml.slide+xml"/>
  <Override PartName="/ppt/slides/slide42.xml" ContentType="application/vnd.openxmlformats-officedocument.presentationml.slide+xml"/>
  <Override PartName="/ppt/slides/slide41.xml" ContentType="application/vnd.openxmlformats-officedocument.presentationml.slide+xml"/>
  <Override PartName="/ppt/slides/slide40.xml" ContentType="application/vnd.openxmlformats-officedocument.presentationml.slide+xml"/>
  <Override PartName="/ppt/slides/slide38.xml" ContentType="application/vnd.openxmlformats-officedocument.presentationml.slide+xml"/>
  <Override PartName="/ppt/slides/slide13.xml" ContentType="application/vnd.openxmlformats-officedocument.presentationml.slide+xml"/>
  <Override PartName="/ppt/slides/slide37.xml" ContentType="application/vnd.openxmlformats-officedocument.presentationml.slide+xml"/>
  <Override PartName="/ppt/slides/slide12.xml" ContentType="application/vnd.openxmlformats-officedocument.presentationml.slide+xml"/>
  <Override PartName="/ppt/slides/slide45.xml" ContentType="application/vnd.openxmlformats-officedocument.presentationml.slide+xml"/>
  <Override PartName="/ppt/slides/slide20.xml" ContentType="application/vnd.openxmlformats-officedocument.presentationml.slide+xml"/>
  <Override PartName="/ppt/slides/slide46.xml" ContentType="application/vnd.openxmlformats-officedocument.presentationml.slide+xml"/>
  <Override PartName="/ppt/slides/slide21.xml" ContentType="application/vnd.openxmlformats-officedocument.presentationml.slide+xml"/>
  <Override PartName="/ppt/slides/slide47.xml" ContentType="application/vnd.openxmlformats-officedocument.presentationml.slide+xml"/>
  <Override PartName="/ppt/slides/slide22.xml" ContentType="application/vnd.openxmlformats-officedocument.presentationml.slide+xml"/>
  <Override PartName="/ppt/slides/slide48.xml" ContentType="application/vnd.openxmlformats-officedocument.presentationml.slide+xml"/>
  <Override PartName="/ppt/slides/slide23.xml" ContentType="application/vnd.openxmlformats-officedocument.presentationml.slide+xml"/>
  <Override PartName="/ppt/slides/slide49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55.xml" ContentType="application/vnd.openxmlformats-officedocument.presentationml.slide+xml"/>
  <Override PartName="/ppt/slides/slide30.xml" ContentType="application/vnd.openxmlformats-officedocument.presentationml.slide+xml"/>
  <Override PartName="/ppt/slides/slide56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10.xml" ContentType="application/vnd.openxmlformats-officedocument.presentationml.slide+xml"/>
  <Override PartName="/ppt/slides/slide35.xml" ContentType="application/vnd.openxmlformats-officedocument.presentationml.slide+xml"/>
  <Override PartName="/ppt/slides/slide11.xml" ContentType="application/vnd.openxmlformats-officedocument.presentationml.slide+xml"/>
  <Override PartName="/ppt/slides/slide36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9.xml" ContentType="application/vnd.openxmlformats-officedocument.presentationml.slide+xml"/>
  <Override PartName="/ppt/slides/slide14.xml" ContentType="application/vnd.openxmlformats-officedocument.presentationml.slide+xml"/>
  <Override PartName="/ppt/slides/slide1.xml" ContentType="application/vnd.openxmlformats-officedocument.presentationml.slide+xml"/>
  <Override PartName="/ppt/slides/slide16.xml" ContentType="application/vnd.openxmlformats-officedocument.presentationml.slide+xml"/>
  <Override PartName="/ppt/slides/slide3.xml" ContentType="application/vnd.openxmlformats-officedocument.presentationml.slide+xml"/>
  <Override PartName="/ppt/slides/_rels/slide56.xml.rels" ContentType="application/vnd.openxmlformats-package.relationships+xml"/>
  <Override PartName="/ppt/slides/_rels/slide55.xml.rels" ContentType="application/vnd.openxmlformats-package.relationships+xml"/>
  <Override PartName="/ppt/slides/_rels/slide54.xml.rels" ContentType="application/vnd.openxmlformats-package.relationships+xml"/>
  <Override PartName="/ppt/slides/_rels/slide53.xml.rels" ContentType="application/vnd.openxmlformats-package.relationships+xml"/>
  <Override PartName="/ppt/slides/_rels/slide52.xml.rels" ContentType="application/vnd.openxmlformats-package.relationships+xml"/>
  <Override PartName="/ppt/slides/_rels/slide51.xml.rels" ContentType="application/vnd.openxmlformats-package.relationships+xml"/>
  <Override PartName="/ppt/slides/_rels/slide50.xml.rels" ContentType="application/vnd.openxmlformats-package.relationships+xml"/>
  <Override PartName="/ppt/slides/_rels/slide49.xml.rels" ContentType="application/vnd.openxmlformats-package.relationships+xml"/>
  <Override PartName="/ppt/slides/_rels/slide48.xml.rels" ContentType="application/vnd.openxmlformats-package.relationships+xml"/>
  <Override PartName="/ppt/slides/_rels/slide44.xml.rels" ContentType="application/vnd.openxmlformats-package.relationships+xml"/>
  <Override PartName="/ppt/slides/_rels/slide43.xml.rels" ContentType="application/vnd.openxmlformats-package.relationships+xml"/>
  <Override PartName="/ppt/slides/_rels/slide42.xml.rels" ContentType="application/vnd.openxmlformats-package.relationships+xml"/>
  <Override PartName="/ppt/slides/_rels/slide41.xml.rels" ContentType="application/vnd.openxmlformats-package.relationships+xml"/>
  <Override PartName="/ppt/slides/_rels/slide40.xml.rels" ContentType="application/vnd.openxmlformats-package.relationships+xml"/>
  <Override PartName="/ppt/slides/_rels/slide39.xml.rels" ContentType="application/vnd.openxmlformats-package.relationships+xml"/>
  <Override PartName="/ppt/slides/_rels/slide38.xml.rels" ContentType="application/vnd.openxmlformats-package.relationships+xml"/>
  <Override PartName="/ppt/slides/_rels/slide37.xml.rels" ContentType="application/vnd.openxmlformats-package.relationships+xml"/>
  <Override PartName="/ppt/slides/_rels/slide16.xml.rels" ContentType="application/vnd.openxmlformats-package.relationships+xml"/>
  <Override PartName="/ppt/slides/_rels/slide15.xml.rels" ContentType="application/vnd.openxmlformats-package.relationships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11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2.xml.rels" ContentType="application/vnd.openxmlformats-package.relationships+xml"/>
  <Override PartName="/ppt/slides/_rels/slide34.xml.rels" ContentType="application/vnd.openxmlformats-package.relationships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33.xml.rels" ContentType="application/vnd.openxmlformats-package.relationships+xml"/>
  <Override PartName="/ppt/slides/_rels/slide3.xml.rels" ContentType="application/vnd.openxmlformats-package.relationships+xml"/>
  <Override PartName="/ppt/slides/_rels/slide45.xml.rels" ContentType="application/vnd.openxmlformats-package.relationships+xml"/>
  <Override PartName="/ppt/slides/_rels/slide4.xml.rels" ContentType="application/vnd.openxmlformats-package.relationships+xml"/>
  <Override PartName="/ppt/slides/_rels/slide35.xml.rels" ContentType="application/vnd.openxmlformats-package.relationships+xml"/>
  <Override PartName="/ppt/slides/_rels/slide5.xml.rels" ContentType="application/vnd.openxmlformats-package.relationships+xml"/>
  <Override PartName="/ppt/slides/_rels/slide36.xml.rels" ContentType="application/vnd.openxmlformats-package.relationships+xml"/>
  <Override PartName="/ppt/slides/_rels/slide6.xml.rels" ContentType="application/vnd.openxmlformats-package.relationships+xml"/>
  <Override PartName="/ppt/slides/_rels/slide17.xml.rels" ContentType="application/vnd.openxmlformats-package.relationships+xml"/>
  <Override PartName="/ppt/slides/_rels/slide46.xml.rels" ContentType="application/vnd.openxmlformats-package.relationships+xml"/>
  <Override PartName="/ppt/slides/_rels/slide18.xml.rels" ContentType="application/vnd.openxmlformats-package.relationships+xml"/>
  <Override PartName="/ppt/slides/_rels/slide47.xml.rels" ContentType="application/vnd.openxmlformats-package.relationships+xml"/>
  <Override PartName="/ppt/slides/_rels/slide19.xml.rels" ContentType="application/vnd.openxmlformats-package.relationships+xml"/>
  <Override PartName="/ppt/slides/_rels/slide20.xml.rels" ContentType="application/vnd.openxmlformats-package.relationships+xml"/>
  <Override PartName="/ppt/slides/_rels/slide21.xml.rels" ContentType="application/vnd.openxmlformats-package.relationships+xml"/>
  <Override PartName="/ppt/slides/_rels/slide22.xml.rels" ContentType="application/vnd.openxmlformats-package.relationships+xml"/>
  <Override PartName="/ppt/slides/_rels/slide23.xml.rels" ContentType="application/vnd.openxmlformats-package.relationships+xml"/>
  <Override PartName="/ppt/slides/_rels/slide24.xml.rels" ContentType="application/vnd.openxmlformats-package.relationships+xml"/>
  <Override PartName="/ppt/slides/_rels/slide30.xml.rels" ContentType="application/vnd.openxmlformats-package.relationships+xml"/>
  <Override PartName="/ppt/slides/_rels/slide25.xml.rels" ContentType="application/vnd.openxmlformats-package.relationships+xml"/>
  <Override PartName="/ppt/slides/_rels/slide31.xml.rels" ContentType="application/vnd.openxmlformats-package.relationships+xml"/>
  <Override PartName="/ppt/slides/_rels/slide26.xml.rels" ContentType="application/vnd.openxmlformats-package.relationships+xml"/>
  <Override PartName="/ppt/slides/_rels/slide27.xml.rels" ContentType="application/vnd.openxmlformats-package.relationships+xml"/>
  <Override PartName="/ppt/slides/_rels/slide32.xml.rels" ContentType="application/vnd.openxmlformats-package.relationships+xml"/>
  <Override PartName="/ppt/slides/_rels/slide28.xml.rels" ContentType="application/vnd.openxmlformats-package.relationships+xml"/>
  <Override PartName="/ppt/slides/_rels/slide10.xml.rels" ContentType="application/vnd.openxmlformats-package.relationships+xml"/>
  <Override PartName="/ppt/slides/_rels/slide29.xml.rels" ContentType="application/vnd.openxmlformats-package.relationships+xml"/>
  <Override PartName="/ppt/slides/slide17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6.xml" ContentType="application/vnd.openxmlformats-officedocument.presentationml.slide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Layouts/slideLayout72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_rels/slideLayout68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6.xml.rels" ContentType="application/vnd.openxmlformats-package.relationships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6.xml" ContentType="application/vnd.openxmlformats-officedocument.presentationml.slideLayout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284" r:id="rId37"/>
    <p:sldId id="285" r:id="rId38"/>
    <p:sldId id="286" r:id="rId39"/>
    <p:sldId id="287" r:id="rId40"/>
    <p:sldId id="288" r:id="rId41"/>
    <p:sldId id="289" r:id="rId42"/>
    <p:sldId id="290" r:id="rId43"/>
    <p:sldId id="291" r:id="rId44"/>
    <p:sldId id="292" r:id="rId45"/>
    <p:sldId id="293" r:id="rId46"/>
    <p:sldId id="294" r:id="rId47"/>
    <p:sldId id="295" r:id="rId48"/>
    <p:sldId id="296" r:id="rId49"/>
    <p:sldId id="297" r:id="rId50"/>
    <p:sldId id="298" r:id="rId51"/>
    <p:sldId id="299" r:id="rId52"/>
    <p:sldId id="300" r:id="rId53"/>
    <p:sldId id="301" r:id="rId54"/>
    <p:sldId id="302" r:id="rId55"/>
    <p:sldId id="303" r:id="rId56"/>
    <p:sldId id="304" r:id="rId57"/>
    <p:sldId id="305" r:id="rId58"/>
    <p:sldId id="306" r:id="rId59"/>
    <p:sldId id="307" r:id="rId60"/>
    <p:sldId id="308" r:id="rId61"/>
    <p:sldId id="309" r:id="rId62"/>
    <p:sldId id="310" r:id="rId63"/>
    <p:sldId id="311" r:id="rId64"/>
  </p:sldIdLst>
  <p:sldSz cx="9144000" cy="68580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notesMaster" Target="notesMasters/notesMaster1.xml"/><Relationship Id="rId9" Type="http://schemas.openxmlformats.org/officeDocument/2006/relationships/slide" Target="slides/slide1.xml"/><Relationship Id="rId10" Type="http://schemas.openxmlformats.org/officeDocument/2006/relationships/slide" Target="slides/slide2.xml"/><Relationship Id="rId11" Type="http://schemas.openxmlformats.org/officeDocument/2006/relationships/slide" Target="slides/slide3.xml"/><Relationship Id="rId12" Type="http://schemas.openxmlformats.org/officeDocument/2006/relationships/slide" Target="slides/slide4.xml"/><Relationship Id="rId13" Type="http://schemas.openxmlformats.org/officeDocument/2006/relationships/slide" Target="slides/slide5.xml"/><Relationship Id="rId14" Type="http://schemas.openxmlformats.org/officeDocument/2006/relationships/slide" Target="slides/slide6.xml"/><Relationship Id="rId15" Type="http://schemas.openxmlformats.org/officeDocument/2006/relationships/slide" Target="slides/slide7.xml"/><Relationship Id="rId16" Type="http://schemas.openxmlformats.org/officeDocument/2006/relationships/slide" Target="slides/slide8.xml"/><Relationship Id="rId17" Type="http://schemas.openxmlformats.org/officeDocument/2006/relationships/slide" Target="slides/slide9.xml"/><Relationship Id="rId18" Type="http://schemas.openxmlformats.org/officeDocument/2006/relationships/slide" Target="slides/slide10.xml"/><Relationship Id="rId19" Type="http://schemas.openxmlformats.org/officeDocument/2006/relationships/slide" Target="slides/slide11.xml"/><Relationship Id="rId20" Type="http://schemas.openxmlformats.org/officeDocument/2006/relationships/slide" Target="slides/slide12.xml"/><Relationship Id="rId21" Type="http://schemas.openxmlformats.org/officeDocument/2006/relationships/slide" Target="slides/slide13.xml"/><Relationship Id="rId22" Type="http://schemas.openxmlformats.org/officeDocument/2006/relationships/slide" Target="slides/slide14.xml"/><Relationship Id="rId23" Type="http://schemas.openxmlformats.org/officeDocument/2006/relationships/slide" Target="slides/slide15.xml"/><Relationship Id="rId24" Type="http://schemas.openxmlformats.org/officeDocument/2006/relationships/slide" Target="slides/slide16.xml"/><Relationship Id="rId25" Type="http://schemas.openxmlformats.org/officeDocument/2006/relationships/slide" Target="slides/slide17.xml"/><Relationship Id="rId26" Type="http://schemas.openxmlformats.org/officeDocument/2006/relationships/slide" Target="slides/slide18.xml"/><Relationship Id="rId27" Type="http://schemas.openxmlformats.org/officeDocument/2006/relationships/slide" Target="slides/slide19.xml"/><Relationship Id="rId28" Type="http://schemas.openxmlformats.org/officeDocument/2006/relationships/slide" Target="slides/slide20.xml"/><Relationship Id="rId29" Type="http://schemas.openxmlformats.org/officeDocument/2006/relationships/slide" Target="slides/slide21.xml"/><Relationship Id="rId30" Type="http://schemas.openxmlformats.org/officeDocument/2006/relationships/slide" Target="slides/slide22.xml"/><Relationship Id="rId31" Type="http://schemas.openxmlformats.org/officeDocument/2006/relationships/slide" Target="slides/slide23.xml"/><Relationship Id="rId32" Type="http://schemas.openxmlformats.org/officeDocument/2006/relationships/slide" Target="slides/slide24.xml"/><Relationship Id="rId33" Type="http://schemas.openxmlformats.org/officeDocument/2006/relationships/slide" Target="slides/slide25.xml"/><Relationship Id="rId34" Type="http://schemas.openxmlformats.org/officeDocument/2006/relationships/slide" Target="slides/slide26.xml"/><Relationship Id="rId35" Type="http://schemas.openxmlformats.org/officeDocument/2006/relationships/slide" Target="slides/slide27.xml"/><Relationship Id="rId36" Type="http://schemas.openxmlformats.org/officeDocument/2006/relationships/slide" Target="slides/slide28.xml"/><Relationship Id="rId37" Type="http://schemas.openxmlformats.org/officeDocument/2006/relationships/slide" Target="slides/slide29.xml"/><Relationship Id="rId38" Type="http://schemas.openxmlformats.org/officeDocument/2006/relationships/slide" Target="slides/slide30.xml"/><Relationship Id="rId39" Type="http://schemas.openxmlformats.org/officeDocument/2006/relationships/slide" Target="slides/slide31.xml"/><Relationship Id="rId40" Type="http://schemas.openxmlformats.org/officeDocument/2006/relationships/slide" Target="slides/slide32.xml"/><Relationship Id="rId41" Type="http://schemas.openxmlformats.org/officeDocument/2006/relationships/slide" Target="slides/slide33.xml"/><Relationship Id="rId42" Type="http://schemas.openxmlformats.org/officeDocument/2006/relationships/slide" Target="slides/slide34.xml"/><Relationship Id="rId43" Type="http://schemas.openxmlformats.org/officeDocument/2006/relationships/slide" Target="slides/slide35.xml"/><Relationship Id="rId44" Type="http://schemas.openxmlformats.org/officeDocument/2006/relationships/slide" Target="slides/slide36.xml"/><Relationship Id="rId45" Type="http://schemas.openxmlformats.org/officeDocument/2006/relationships/slide" Target="slides/slide37.xml"/><Relationship Id="rId46" Type="http://schemas.openxmlformats.org/officeDocument/2006/relationships/slide" Target="slides/slide38.xml"/><Relationship Id="rId47" Type="http://schemas.openxmlformats.org/officeDocument/2006/relationships/slide" Target="slides/slide39.xml"/><Relationship Id="rId48" Type="http://schemas.openxmlformats.org/officeDocument/2006/relationships/slide" Target="slides/slide40.xml"/><Relationship Id="rId49" Type="http://schemas.openxmlformats.org/officeDocument/2006/relationships/slide" Target="slides/slide41.xml"/><Relationship Id="rId50" Type="http://schemas.openxmlformats.org/officeDocument/2006/relationships/slide" Target="slides/slide42.xml"/><Relationship Id="rId51" Type="http://schemas.openxmlformats.org/officeDocument/2006/relationships/slide" Target="slides/slide43.xml"/><Relationship Id="rId52" Type="http://schemas.openxmlformats.org/officeDocument/2006/relationships/slide" Target="slides/slide44.xml"/><Relationship Id="rId53" Type="http://schemas.openxmlformats.org/officeDocument/2006/relationships/slide" Target="slides/slide45.xml"/><Relationship Id="rId54" Type="http://schemas.openxmlformats.org/officeDocument/2006/relationships/slide" Target="slides/slide46.xml"/><Relationship Id="rId55" Type="http://schemas.openxmlformats.org/officeDocument/2006/relationships/slide" Target="slides/slide47.xml"/><Relationship Id="rId56" Type="http://schemas.openxmlformats.org/officeDocument/2006/relationships/slide" Target="slides/slide48.xml"/><Relationship Id="rId57" Type="http://schemas.openxmlformats.org/officeDocument/2006/relationships/slide" Target="slides/slide49.xml"/><Relationship Id="rId58" Type="http://schemas.openxmlformats.org/officeDocument/2006/relationships/slide" Target="slides/slide50.xml"/><Relationship Id="rId59" Type="http://schemas.openxmlformats.org/officeDocument/2006/relationships/slide" Target="slides/slide51.xml"/><Relationship Id="rId60" Type="http://schemas.openxmlformats.org/officeDocument/2006/relationships/slide" Target="slides/slide52.xml"/><Relationship Id="rId61" Type="http://schemas.openxmlformats.org/officeDocument/2006/relationships/slide" Target="slides/slide53.xml"/><Relationship Id="rId62" Type="http://schemas.openxmlformats.org/officeDocument/2006/relationships/slide" Target="slides/slide54.xml"/><Relationship Id="rId63" Type="http://schemas.openxmlformats.org/officeDocument/2006/relationships/slide" Target="slides/slide55.xml"/><Relationship Id="rId64" Type="http://schemas.openxmlformats.org/officeDocument/2006/relationships/slide" Target="slides/slide56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7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tr-TR" sz="1800" spc="-1" strike="noStrike">
                <a:solidFill>
                  <a:srgbClr val="000000"/>
                </a:solidFill>
                <a:latin typeface="Arial"/>
              </a:rPr>
              <a:t>Cli</a:t>
            </a:r>
            <a:r>
              <a:rPr b="0" lang="tr-TR" sz="1800" spc="-1" strike="noStrike">
                <a:solidFill>
                  <a:srgbClr val="000000"/>
                </a:solidFill>
                <a:latin typeface="Arial"/>
              </a:rPr>
              <a:t>ck </a:t>
            </a:r>
            <a:r>
              <a:rPr b="0" lang="tr-TR" sz="1800" spc="-1" strike="noStrike">
                <a:solidFill>
                  <a:srgbClr val="000000"/>
                </a:solidFill>
                <a:latin typeface="Arial"/>
              </a:rPr>
              <a:t>to </a:t>
            </a:r>
            <a:r>
              <a:rPr b="0" lang="tr-TR" sz="1800" spc="-1" strike="noStrike">
                <a:solidFill>
                  <a:srgbClr val="000000"/>
                </a:solidFill>
                <a:latin typeface="Arial"/>
              </a:rPr>
              <a:t>m</a:t>
            </a:r>
            <a:r>
              <a:rPr b="0" lang="tr-TR" sz="1800" spc="-1" strike="noStrike">
                <a:solidFill>
                  <a:srgbClr val="000000"/>
                </a:solidFill>
                <a:latin typeface="Arial"/>
              </a:rPr>
              <a:t>ov</a:t>
            </a:r>
            <a:r>
              <a:rPr b="0" lang="tr-TR" sz="1800" spc="-1" strike="noStrike">
                <a:solidFill>
                  <a:srgbClr val="000000"/>
                </a:solidFill>
                <a:latin typeface="Arial"/>
              </a:rPr>
              <a:t>e </a:t>
            </a:r>
            <a:r>
              <a:rPr b="0" lang="tr-TR" sz="1800" spc="-1" strike="noStrike">
                <a:solidFill>
                  <a:srgbClr val="000000"/>
                </a:solidFill>
                <a:latin typeface="Arial"/>
              </a:rPr>
              <a:t>th</a:t>
            </a:r>
            <a:r>
              <a:rPr b="0" lang="tr-TR" sz="1800" spc="-1" strike="noStrike">
                <a:solidFill>
                  <a:srgbClr val="000000"/>
                </a:solidFill>
                <a:latin typeface="Arial"/>
              </a:rPr>
              <a:t>e </a:t>
            </a:r>
            <a:r>
              <a:rPr b="0" lang="tr-TR" sz="1800" spc="-1" strike="noStrike">
                <a:solidFill>
                  <a:srgbClr val="000000"/>
                </a:solidFill>
                <a:latin typeface="Arial"/>
              </a:rPr>
              <a:t>sli</a:t>
            </a:r>
            <a:r>
              <a:rPr b="0" lang="tr-TR" sz="1800" spc="-1" strike="noStrike">
                <a:solidFill>
                  <a:srgbClr val="000000"/>
                </a:solidFill>
                <a:latin typeface="Arial"/>
              </a:rPr>
              <a:t>de</a:t>
            </a:r>
            <a:endParaRPr b="0" lang="tr-T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3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2000" spc="-1" strike="noStrike">
                <a:latin typeface="Arial"/>
              </a:rPr>
              <a:t>Cli</a:t>
            </a:r>
            <a:r>
              <a:rPr b="0" lang="en-US" sz="2000" spc="-1" strike="noStrike">
                <a:latin typeface="Arial"/>
              </a:rPr>
              <a:t>c</a:t>
            </a:r>
            <a:r>
              <a:rPr b="0" lang="en-US" sz="2000" spc="-1" strike="noStrike">
                <a:latin typeface="Arial"/>
              </a:rPr>
              <a:t>k</a:t>
            </a:r>
            <a:r>
              <a:rPr b="0" lang="en-US" sz="2000" spc="-1" strike="noStrike">
                <a:latin typeface="Arial"/>
              </a:rPr>
              <a:t> </a:t>
            </a:r>
            <a:r>
              <a:rPr b="0" lang="en-US" sz="2000" spc="-1" strike="noStrike">
                <a:latin typeface="Arial"/>
              </a:rPr>
              <a:t>t</a:t>
            </a:r>
            <a:r>
              <a:rPr b="0" lang="en-US" sz="2000" spc="-1" strike="noStrike">
                <a:latin typeface="Arial"/>
              </a:rPr>
              <a:t>o</a:t>
            </a:r>
            <a:r>
              <a:rPr b="0" lang="en-US" sz="2000" spc="-1" strike="noStrike">
                <a:latin typeface="Arial"/>
              </a:rPr>
              <a:t> </a:t>
            </a:r>
            <a:r>
              <a:rPr b="0" lang="en-US" sz="2000" spc="-1" strike="noStrike">
                <a:latin typeface="Arial"/>
              </a:rPr>
              <a:t>e</a:t>
            </a:r>
            <a:r>
              <a:rPr b="0" lang="en-US" sz="2000" spc="-1" strike="noStrike">
                <a:latin typeface="Arial"/>
              </a:rPr>
              <a:t>d</a:t>
            </a:r>
            <a:r>
              <a:rPr b="0" lang="en-US" sz="2000" spc="-1" strike="noStrike">
                <a:latin typeface="Arial"/>
              </a:rPr>
              <a:t>i</a:t>
            </a:r>
            <a:r>
              <a:rPr b="0" lang="en-US" sz="2000" spc="-1" strike="noStrike">
                <a:latin typeface="Arial"/>
              </a:rPr>
              <a:t>t </a:t>
            </a:r>
            <a:r>
              <a:rPr b="0" lang="en-US" sz="2000" spc="-1" strike="noStrike">
                <a:latin typeface="Arial"/>
              </a:rPr>
              <a:t>t</a:t>
            </a:r>
            <a:r>
              <a:rPr b="0" lang="en-US" sz="2000" spc="-1" strike="noStrike">
                <a:latin typeface="Arial"/>
              </a:rPr>
              <a:t>h</a:t>
            </a:r>
            <a:r>
              <a:rPr b="0" lang="en-US" sz="2000" spc="-1" strike="noStrike">
                <a:latin typeface="Arial"/>
              </a:rPr>
              <a:t>e</a:t>
            </a:r>
            <a:r>
              <a:rPr b="0" lang="en-US" sz="2000" spc="-1" strike="noStrike">
                <a:latin typeface="Arial"/>
              </a:rPr>
              <a:t> </a:t>
            </a:r>
            <a:r>
              <a:rPr b="0" lang="en-US" sz="2000" spc="-1" strike="noStrike">
                <a:latin typeface="Arial"/>
              </a:rPr>
              <a:t>n</a:t>
            </a:r>
            <a:r>
              <a:rPr b="0" lang="en-US" sz="2000" spc="-1" strike="noStrike">
                <a:latin typeface="Arial"/>
              </a:rPr>
              <a:t>o</a:t>
            </a:r>
            <a:r>
              <a:rPr b="0" lang="en-US" sz="2000" spc="-1" strike="noStrike">
                <a:latin typeface="Arial"/>
              </a:rPr>
              <a:t>t</a:t>
            </a:r>
            <a:r>
              <a:rPr b="0" lang="en-US" sz="2000" spc="-1" strike="noStrike">
                <a:latin typeface="Arial"/>
              </a:rPr>
              <a:t>e</a:t>
            </a:r>
            <a:r>
              <a:rPr b="0" lang="en-US" sz="2000" spc="-1" strike="noStrike">
                <a:latin typeface="Arial"/>
              </a:rPr>
              <a:t>s</a:t>
            </a:r>
            <a:r>
              <a:rPr b="0" lang="en-US" sz="2000" spc="-1" strike="noStrike">
                <a:latin typeface="Arial"/>
              </a:rPr>
              <a:t> </a:t>
            </a:r>
            <a:r>
              <a:rPr b="0" lang="en-US" sz="2000" spc="-1" strike="noStrike">
                <a:latin typeface="Arial"/>
              </a:rPr>
              <a:t>f</a:t>
            </a:r>
            <a:r>
              <a:rPr b="0" lang="en-US" sz="2000" spc="-1" strike="noStrike">
                <a:latin typeface="Arial"/>
              </a:rPr>
              <a:t>o</a:t>
            </a:r>
            <a:r>
              <a:rPr b="0" lang="en-US" sz="2000" spc="-1" strike="noStrike">
                <a:latin typeface="Arial"/>
              </a:rPr>
              <a:t>r</a:t>
            </a:r>
            <a:r>
              <a:rPr b="0" lang="en-US" sz="2000" spc="-1" strike="noStrike">
                <a:latin typeface="Arial"/>
              </a:rPr>
              <a:t>m</a:t>
            </a:r>
            <a:r>
              <a:rPr b="0" lang="en-US" sz="2000" spc="-1" strike="noStrike">
                <a:latin typeface="Arial"/>
              </a:rPr>
              <a:t>a</a:t>
            </a:r>
            <a:r>
              <a:rPr b="0" lang="en-US" sz="2000" spc="-1" strike="noStrike">
                <a:latin typeface="Arial"/>
              </a:rPr>
              <a:t>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44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45" name="PlaceHolder 4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46" name="PlaceHolder 5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47" name="PlaceHolder 6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5BDBD82C-3E69-4A82-896B-A022F7721FD1}" type="slidenum">
              <a:rPr b="0" lang="en-US" sz="1400" spc="-1" strike="noStrike">
                <a:latin typeface="Times New Roman"/>
              </a:rPr>
              <a:t>1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69480" cy="3426480"/>
          </a:xfrm>
          <a:prstGeom prst="rect">
            <a:avLst/>
          </a:prstGeom>
        </p:spPr>
      </p:sp>
      <p:sp>
        <p:nvSpPr>
          <p:cNvPr id="812" name="PlaceHolder 2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7040" cy="4112640"/>
          </a:xfrm>
          <a:prstGeom prst="rect">
            <a:avLst/>
          </a:prstGeom>
        </p:spPr>
        <p:txBody>
          <a:bodyPr lIns="90000" rIns="90000" tIns="45000" bIns="45000"/>
          <a:p>
            <a:pPr marL="216000" indent="-2142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The Bellman–Ford algorithm does not prevent routing loops from happening and suffers from the count-to-infinity problem. The core of the count-to-infinity problem is that if A tells B that it has a path somewhere, there is no way for B to know if the path has B as a part of it. To see the problem clearly, imagine a subnet connected like A–B–C–D–E–F, and let the metric between the routers be "number of jumps". Now suppose that A is taken offline. In the vector-update-process B notices that the route to A, which was distance 1, is down – B does not receive the vector update from A. The problem is, B also gets an update from C, and C is still not aware of the fact that A is down – so it tells B that A is only two jumps from C (C to B to A), which is false. Since B doesn't know that the path from C to A is through itself (B), it updates its table with the new value "B to A = 2 + 1". Later on, B forwards the update to C and due to the fact that A is reachable through B (From C's point of view), C decides to update its table to "C to A = 3 + 1". This slowly propagates through the network until it reaches infinity (in which case the algorithm corrects itself, due to the relaxation property of Bellman–Ford)</a:t>
            </a:r>
            <a:endParaRPr b="0" lang="en-US" sz="20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tr-T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tr-T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tr-T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tr-T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tr-T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tr-T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tr-T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tr-T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tr-T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tr-T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tr-T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tr-T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tr-T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tr-T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tr-T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tr-T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tr-T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tr-T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tr-T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tr-T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tr-T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tr-T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tr-T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tr-T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tr-T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tr-T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tr-T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tr-T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tr-T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tr-T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tr-T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tr-T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tr-T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tr-T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tr-T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tr-T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tr-T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tr-T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tr-T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tr-T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tr-T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tr-T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tr-T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tr-T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tr-T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tr-T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tr-T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tr-T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tr-T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tr-T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tr-T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tr-T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tr-T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tr-T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tr-T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tr-T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tr-T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tr-T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tr-T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tr-T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tr-T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tr-T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tr-T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tr-T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tr-T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tr-T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tr-T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tr-T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tr-T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tr-T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tr-T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tr-T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tr-T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tr-T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tr-T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tr-T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tr-T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tr-T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tr-T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tr-T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tr-T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tr-T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tr-T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tr-T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tr-T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3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tr-T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tr-T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tr-T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tr-T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tr-T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tr-T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tr-T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tr-T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tr-T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tr-T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tr-T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tr-T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tr-T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tr-T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8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tr-T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tr-T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tr-T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tr-T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2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tr-T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tr-T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tr-T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tr-T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6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tr-T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tr-T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tr-T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9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tr-T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tr-T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tr-T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tr-T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3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tr-T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4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tr-T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tr-T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tr-T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7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tr-T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8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tr-T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9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tr-T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0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tr-T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1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tr-T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tr-T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tr-T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7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tr-T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tr-T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tr-T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tr-T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tr-T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tr-T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tr-T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tr-T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tr-T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8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tr-T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tr-T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tr-T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tr-T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2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tr-T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tr-T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tr-T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tr-T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6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tr-T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tr-T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tr-T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9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tr-T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tr-T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tr-T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tr-T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3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tr-T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4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tr-T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tr-T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tr-T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7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tr-T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8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tr-T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9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tr-T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0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tr-T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1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tr-T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tr-T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7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tr-T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tr-T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tr-T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tr-T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tr-T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tr-T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tr-T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tr-T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tr-T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8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tr-T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tr-T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tr-T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tr-T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2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tr-T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tr-T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tr-T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tr-T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6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tr-T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tr-T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tr-T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tr-T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tr-T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tr-T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tr-T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9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tr-T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tr-T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tr-T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tr-T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3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tr-T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4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tr-T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tr-T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tr-T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7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tr-T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8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tr-T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9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tr-T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0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tr-T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1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tr-T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tr-T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tr-T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tr-T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tr-T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tr-T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tr-T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tr-T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tr-T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jpeg"/><Relationship Id="rId4" Type="http://schemas.openxmlformats.org/officeDocument/2006/relationships/image" Target="../media/image3.png"/><Relationship Id="rId5" Type="http://schemas.openxmlformats.org/officeDocument/2006/relationships/slideLayout" Target="../slideLayouts/slideLayout1.xml"/><Relationship Id="rId6" Type="http://schemas.openxmlformats.org/officeDocument/2006/relationships/slideLayout" Target="../slideLayouts/slideLayout2.xml"/><Relationship Id="rId7" Type="http://schemas.openxmlformats.org/officeDocument/2006/relationships/slideLayout" Target="../slideLayouts/slideLayout3.xml"/><Relationship Id="rId8" Type="http://schemas.openxmlformats.org/officeDocument/2006/relationships/slideLayout" Target="../slideLayouts/slideLayout4.xml"/><Relationship Id="rId9" Type="http://schemas.openxmlformats.org/officeDocument/2006/relationships/slideLayout" Target="../slideLayouts/slideLayout5.xml"/><Relationship Id="rId10" Type="http://schemas.openxmlformats.org/officeDocument/2006/relationships/slideLayout" Target="../slideLayouts/slideLayout6.xml"/><Relationship Id="rId11" Type="http://schemas.openxmlformats.org/officeDocument/2006/relationships/slideLayout" Target="../slideLayouts/slideLayout7.xml"/><Relationship Id="rId12" Type="http://schemas.openxmlformats.org/officeDocument/2006/relationships/slideLayout" Target="../slideLayouts/slideLayout8.xml"/><Relationship Id="rId13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0.xml"/><Relationship Id="rId15" Type="http://schemas.openxmlformats.org/officeDocument/2006/relationships/slideLayout" Target="../slideLayouts/slideLayout11.xml"/><Relationship Id="rId16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6.png"/><Relationship Id="rId3" Type="http://schemas.openxmlformats.org/officeDocument/2006/relationships/slideLayout" Target="../slideLayouts/slideLayout49.xml"/><Relationship Id="rId4" Type="http://schemas.openxmlformats.org/officeDocument/2006/relationships/slideLayout" Target="../slideLayouts/slideLayout50.xml"/><Relationship Id="rId5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3.xml"/><Relationship Id="rId8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58.xml"/><Relationship Id="rId13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61.xml"/><Relationship Id="rId4" Type="http://schemas.openxmlformats.org/officeDocument/2006/relationships/slideLayout" Target="../slideLayouts/slideLayout62.xml"/><Relationship Id="rId5" Type="http://schemas.openxmlformats.org/officeDocument/2006/relationships/slideLayout" Target="../slideLayouts/slideLayout63.xml"/><Relationship Id="rId6" Type="http://schemas.openxmlformats.org/officeDocument/2006/relationships/slideLayout" Target="../slideLayouts/slideLayout64.xml"/><Relationship Id="rId7" Type="http://schemas.openxmlformats.org/officeDocument/2006/relationships/slideLayout" Target="../slideLayouts/slideLayout65.xml"/><Relationship Id="rId8" Type="http://schemas.openxmlformats.org/officeDocument/2006/relationships/slideLayout" Target="../slideLayouts/slideLayout66.xml"/><Relationship Id="rId9" Type="http://schemas.openxmlformats.org/officeDocument/2006/relationships/slideLayout" Target="../slideLayouts/slideLayout67.xml"/><Relationship Id="rId10" Type="http://schemas.openxmlformats.org/officeDocument/2006/relationships/slideLayout" Target="../slideLayouts/slideLayout68.xml"/><Relationship Id="rId11" Type="http://schemas.openxmlformats.org/officeDocument/2006/relationships/slideLayout" Target="../slideLayouts/slideLayout69.xml"/><Relationship Id="rId12" Type="http://schemas.openxmlformats.org/officeDocument/2006/relationships/slideLayout" Target="../slideLayouts/slideLayout70.xml"/><Relationship Id="rId13" Type="http://schemas.openxmlformats.org/officeDocument/2006/relationships/slideLayout" Target="../slideLayouts/slideLayout71.xml"/><Relationship Id="rId14" Type="http://schemas.openxmlformats.org/officeDocument/2006/relationships/slideLayout" Target="../slideLayouts/slideLayout7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Bild 6" descr=""/>
          <p:cNvPicPr/>
          <p:nvPr/>
        </p:nvPicPr>
        <p:blipFill>
          <a:blip r:embed="rId2"/>
          <a:stretch/>
        </p:blipFill>
        <p:spPr>
          <a:xfrm>
            <a:off x="8218440" y="324720"/>
            <a:ext cx="606240" cy="318240"/>
          </a:xfrm>
          <a:prstGeom prst="rect">
            <a:avLst/>
          </a:prstGeom>
          <a:ln w="12600">
            <a:noFill/>
          </a:ln>
        </p:spPr>
      </p:pic>
      <p:sp>
        <p:nvSpPr>
          <p:cNvPr id="1" name="CustomShape 1" hidden="1"/>
          <p:cNvSpPr/>
          <p:nvPr/>
        </p:nvSpPr>
        <p:spPr>
          <a:xfrm>
            <a:off x="358920" y="6483600"/>
            <a:ext cx="7878240" cy="2728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ctr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Kellerer, Wolfgang, Prof. Dr.-Ing. (TUM) | WSN Winter 18 | Final Project</a:t>
            </a:r>
            <a:endParaRPr b="0" lang="en-US" sz="1200" spc="-1" strike="noStrike">
              <a:latin typeface="Arial"/>
            </a:endParaRPr>
          </a:p>
        </p:txBody>
      </p:sp>
      <p:pic>
        <p:nvPicPr>
          <p:cNvPr id="2" name="Grafik 1" descr=""/>
          <p:cNvPicPr/>
          <p:nvPr/>
        </p:nvPicPr>
        <p:blipFill>
          <a:blip r:embed="rId3"/>
          <a:stretch/>
        </p:blipFill>
        <p:spPr>
          <a:xfrm>
            <a:off x="3970800" y="2235600"/>
            <a:ext cx="4807440" cy="4197960"/>
          </a:xfrm>
          <a:prstGeom prst="rect">
            <a:avLst/>
          </a:prstGeom>
          <a:ln w="12600">
            <a:noFill/>
          </a:ln>
        </p:spPr>
      </p:pic>
      <p:sp>
        <p:nvSpPr>
          <p:cNvPr id="3" name="CustomShape 2"/>
          <p:cNvSpPr/>
          <p:nvPr/>
        </p:nvSpPr>
        <p:spPr>
          <a:xfrm>
            <a:off x="320400" y="314280"/>
            <a:ext cx="3924720" cy="5119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94000"/>
              </a:lnSpc>
            </a:pPr>
            <a:r>
              <a:rPr b="0" lang="en-US" sz="1200" spc="-1" strike="noStrike">
                <a:solidFill>
                  <a:srgbClr val="0065bd"/>
                </a:solidFill>
                <a:latin typeface="Arial"/>
                <a:ea typeface="Arial"/>
              </a:rPr>
              <a:t>Chair of Communication Networks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94000"/>
              </a:lnSpc>
            </a:pPr>
            <a:r>
              <a:rPr b="0" lang="en-US" sz="1200" spc="-1" strike="noStrike">
                <a:solidFill>
                  <a:srgbClr val="0065bd"/>
                </a:solidFill>
                <a:latin typeface="Arial"/>
                <a:ea typeface="Arial"/>
              </a:rPr>
              <a:t>Department of Electrical and Computer Engineering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94000"/>
              </a:lnSpc>
            </a:pPr>
            <a:r>
              <a:rPr b="0" lang="en-US" sz="1200" spc="-1" strike="noStrike">
                <a:solidFill>
                  <a:srgbClr val="0065bd"/>
                </a:solidFill>
                <a:latin typeface="Arial"/>
                <a:ea typeface="Arial"/>
              </a:rPr>
              <a:t>Technical University of Munich</a:t>
            </a:r>
            <a:endParaRPr b="0" lang="en-US" sz="1200" spc="-1" strike="noStrike">
              <a:latin typeface="Arial"/>
            </a:endParaRPr>
          </a:p>
        </p:txBody>
      </p:sp>
      <p:pic>
        <p:nvPicPr>
          <p:cNvPr id="4" name="Bild 6" descr=""/>
          <p:cNvPicPr/>
          <p:nvPr/>
        </p:nvPicPr>
        <p:blipFill>
          <a:blip r:embed="rId4"/>
          <a:stretch/>
        </p:blipFill>
        <p:spPr>
          <a:xfrm>
            <a:off x="8218440" y="324720"/>
            <a:ext cx="606240" cy="318240"/>
          </a:xfrm>
          <a:prstGeom prst="rect">
            <a:avLst/>
          </a:prstGeom>
          <a:ln w="12600">
            <a:noFill/>
          </a:ln>
        </p:spPr>
      </p:pic>
      <p:sp>
        <p:nvSpPr>
          <p:cNvPr id="5" name="CustomShape 3"/>
          <p:cNvSpPr/>
          <p:nvPr/>
        </p:nvSpPr>
        <p:spPr>
          <a:xfrm>
            <a:off x="358920" y="6487560"/>
            <a:ext cx="7878240" cy="271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ctr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©2019 Technical University of Munich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6" name="PlaceHolder 4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tr-TR" sz="1800" spc="-1" strike="noStrike">
                <a:solidFill>
                  <a:srgbClr val="000000"/>
                </a:solidFill>
                <a:latin typeface="Arial"/>
              </a:rPr>
              <a:t>C</a:t>
            </a:r>
            <a:r>
              <a:rPr b="0" lang="tr-TR" sz="1800" spc="-1" strike="noStrike">
                <a:solidFill>
                  <a:srgbClr val="000000"/>
                </a:solidFill>
                <a:latin typeface="Arial"/>
              </a:rPr>
              <a:t>li</a:t>
            </a:r>
            <a:r>
              <a:rPr b="0" lang="tr-TR" sz="1800" spc="-1" strike="noStrike">
                <a:solidFill>
                  <a:srgbClr val="000000"/>
                </a:solidFill>
                <a:latin typeface="Arial"/>
              </a:rPr>
              <a:t>c</a:t>
            </a:r>
            <a:r>
              <a:rPr b="0" lang="tr-TR" sz="1800" spc="-1" strike="noStrike">
                <a:solidFill>
                  <a:srgbClr val="000000"/>
                </a:solidFill>
                <a:latin typeface="Arial"/>
              </a:rPr>
              <a:t>k </a:t>
            </a:r>
            <a:r>
              <a:rPr b="0" lang="tr-TR" sz="1800" spc="-1" strike="noStrike">
                <a:solidFill>
                  <a:srgbClr val="000000"/>
                </a:solidFill>
                <a:latin typeface="Arial"/>
              </a:rPr>
              <a:t>t</a:t>
            </a:r>
            <a:r>
              <a:rPr b="0" lang="tr-TR" sz="1800" spc="-1" strike="noStrike">
                <a:solidFill>
                  <a:srgbClr val="000000"/>
                </a:solidFill>
                <a:latin typeface="Arial"/>
              </a:rPr>
              <a:t>o </a:t>
            </a:r>
            <a:r>
              <a:rPr b="0" lang="tr-TR" sz="1800" spc="-1" strike="noStrike">
                <a:solidFill>
                  <a:srgbClr val="000000"/>
                </a:solidFill>
                <a:latin typeface="Arial"/>
              </a:rPr>
              <a:t>e</a:t>
            </a:r>
            <a:r>
              <a:rPr b="0" lang="tr-TR" sz="1800" spc="-1" strike="noStrike">
                <a:solidFill>
                  <a:srgbClr val="000000"/>
                </a:solidFill>
                <a:latin typeface="Arial"/>
              </a:rPr>
              <a:t>di</a:t>
            </a:r>
            <a:r>
              <a:rPr b="0" lang="tr-TR" sz="1800" spc="-1" strike="noStrike">
                <a:solidFill>
                  <a:srgbClr val="000000"/>
                </a:solidFill>
                <a:latin typeface="Arial"/>
              </a:rPr>
              <a:t>t </a:t>
            </a:r>
            <a:r>
              <a:rPr b="0" lang="tr-TR" sz="1800" spc="-1" strike="noStrike">
                <a:solidFill>
                  <a:srgbClr val="000000"/>
                </a:solidFill>
                <a:latin typeface="Arial"/>
              </a:rPr>
              <a:t>t</a:t>
            </a:r>
            <a:r>
              <a:rPr b="0" lang="tr-TR" sz="1800" spc="-1" strike="noStrike">
                <a:solidFill>
                  <a:srgbClr val="000000"/>
                </a:solidFill>
                <a:latin typeface="Arial"/>
              </a:rPr>
              <a:t>h</a:t>
            </a:r>
            <a:r>
              <a:rPr b="0" lang="tr-TR" sz="1800" spc="-1" strike="noStrike">
                <a:solidFill>
                  <a:srgbClr val="000000"/>
                </a:solidFill>
                <a:latin typeface="Arial"/>
              </a:rPr>
              <a:t>e </a:t>
            </a:r>
            <a:r>
              <a:rPr b="0" lang="tr-TR" sz="1800" spc="-1" strike="noStrike">
                <a:solidFill>
                  <a:srgbClr val="000000"/>
                </a:solidFill>
                <a:latin typeface="Arial"/>
              </a:rPr>
              <a:t>ti</a:t>
            </a:r>
            <a:r>
              <a:rPr b="0" lang="tr-TR" sz="1800" spc="-1" strike="noStrike">
                <a:solidFill>
                  <a:srgbClr val="000000"/>
                </a:solidFill>
                <a:latin typeface="Arial"/>
              </a:rPr>
              <a:t>tl</a:t>
            </a:r>
            <a:r>
              <a:rPr b="0" lang="tr-TR" sz="1800" spc="-1" strike="noStrike">
                <a:solidFill>
                  <a:srgbClr val="000000"/>
                </a:solidFill>
                <a:latin typeface="Arial"/>
              </a:rPr>
              <a:t>e </a:t>
            </a:r>
            <a:r>
              <a:rPr b="0" lang="tr-TR" sz="1800" spc="-1" strike="noStrike">
                <a:solidFill>
                  <a:srgbClr val="000000"/>
                </a:solidFill>
                <a:latin typeface="Arial"/>
              </a:rPr>
              <a:t>t</a:t>
            </a:r>
            <a:r>
              <a:rPr b="0" lang="tr-TR" sz="1800" spc="-1" strike="noStrike">
                <a:solidFill>
                  <a:srgbClr val="000000"/>
                </a:solidFill>
                <a:latin typeface="Arial"/>
              </a:rPr>
              <a:t>e</a:t>
            </a:r>
            <a:r>
              <a:rPr b="0" lang="tr-TR" sz="1800" spc="-1" strike="noStrike">
                <a:solidFill>
                  <a:srgbClr val="000000"/>
                </a:solidFill>
                <a:latin typeface="Arial"/>
              </a:rPr>
              <a:t>x</a:t>
            </a:r>
            <a:r>
              <a:rPr b="0" lang="tr-TR" sz="1800" spc="-1" strike="noStrike">
                <a:solidFill>
                  <a:srgbClr val="000000"/>
                </a:solidFill>
                <a:latin typeface="Arial"/>
              </a:rPr>
              <a:t>t </a:t>
            </a:r>
            <a:r>
              <a:rPr b="0" lang="tr-TR" sz="1800" spc="-1" strike="noStrike">
                <a:solidFill>
                  <a:srgbClr val="000000"/>
                </a:solidFill>
                <a:latin typeface="Arial"/>
              </a:rPr>
              <a:t>f</a:t>
            </a:r>
            <a:r>
              <a:rPr b="0" lang="tr-TR" sz="1800" spc="-1" strike="noStrike">
                <a:solidFill>
                  <a:srgbClr val="000000"/>
                </a:solidFill>
                <a:latin typeface="Arial"/>
              </a:rPr>
              <a:t>o</a:t>
            </a:r>
            <a:r>
              <a:rPr b="0" lang="tr-TR" sz="1800" spc="-1" strike="noStrike">
                <a:solidFill>
                  <a:srgbClr val="000000"/>
                </a:solidFill>
                <a:latin typeface="Arial"/>
              </a:rPr>
              <a:t>r</a:t>
            </a:r>
            <a:r>
              <a:rPr b="0" lang="tr-TR" sz="1800" spc="-1" strike="noStrike">
                <a:solidFill>
                  <a:srgbClr val="000000"/>
                </a:solidFill>
                <a:latin typeface="Arial"/>
              </a:rPr>
              <a:t>m</a:t>
            </a:r>
            <a:r>
              <a:rPr b="0" lang="tr-TR" sz="1800" spc="-1" strike="noStrike">
                <a:solidFill>
                  <a:srgbClr val="000000"/>
                </a:solidFill>
                <a:latin typeface="Arial"/>
              </a:rPr>
              <a:t>a</a:t>
            </a:r>
            <a:r>
              <a:rPr b="0" lang="tr-TR" sz="1800" spc="-1" strike="noStrike">
                <a:solidFill>
                  <a:srgbClr val="000000"/>
                </a:solidFill>
                <a:latin typeface="Arial"/>
              </a:rPr>
              <a:t>t</a:t>
            </a:r>
            <a:endParaRPr b="0" lang="tr-T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tr-TR" sz="2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tr-TR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tr-TR" sz="20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tr-TR" sz="20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tr-TR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tr-TR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tr-TR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tr-TR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tr-TR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tr-TR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tr-TR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tr-TR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tr-TR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tr-TR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5"/>
    <p:sldLayoutId id="2147483650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  <p:sldLayoutId id="2147483660" r:id="rId16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Bild 6" descr=""/>
          <p:cNvPicPr/>
          <p:nvPr/>
        </p:nvPicPr>
        <p:blipFill>
          <a:blip r:embed="rId2"/>
          <a:stretch/>
        </p:blipFill>
        <p:spPr>
          <a:xfrm>
            <a:off x="8218440" y="324720"/>
            <a:ext cx="606240" cy="318240"/>
          </a:xfrm>
          <a:prstGeom prst="rect">
            <a:avLst/>
          </a:prstGeom>
          <a:ln w="12600">
            <a:noFill/>
          </a:ln>
        </p:spPr>
      </p:pic>
      <p:sp>
        <p:nvSpPr>
          <p:cNvPr id="45" name="CustomShape 1"/>
          <p:cNvSpPr/>
          <p:nvPr/>
        </p:nvSpPr>
        <p:spPr>
          <a:xfrm>
            <a:off x="358920" y="6483600"/>
            <a:ext cx="7878240" cy="2728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ctr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Kellerer, Wolfgang, Prof. Dr.-Ing. (TUM) | WSN Winter 18 | Final Project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tr-TR" sz="1800" spc="-1" strike="noStrike">
                <a:solidFill>
                  <a:srgbClr val="000000"/>
                </a:solidFill>
                <a:latin typeface="Arial"/>
              </a:rPr>
              <a:t>Cli</a:t>
            </a:r>
            <a:r>
              <a:rPr b="0" lang="tr-TR" sz="1800" spc="-1" strike="noStrike">
                <a:solidFill>
                  <a:srgbClr val="000000"/>
                </a:solidFill>
                <a:latin typeface="Arial"/>
              </a:rPr>
              <a:t>ck </a:t>
            </a:r>
            <a:r>
              <a:rPr b="0" lang="tr-TR" sz="1800" spc="-1" strike="noStrike">
                <a:solidFill>
                  <a:srgbClr val="000000"/>
                </a:solidFill>
                <a:latin typeface="Arial"/>
              </a:rPr>
              <a:t>to </a:t>
            </a:r>
            <a:r>
              <a:rPr b="0" lang="tr-TR" sz="1800" spc="-1" strike="noStrike">
                <a:solidFill>
                  <a:srgbClr val="000000"/>
                </a:solidFill>
                <a:latin typeface="Arial"/>
              </a:rPr>
              <a:t>edi</a:t>
            </a:r>
            <a:r>
              <a:rPr b="0" lang="tr-TR" sz="1800" spc="-1" strike="noStrike">
                <a:solidFill>
                  <a:srgbClr val="000000"/>
                </a:solidFill>
                <a:latin typeface="Arial"/>
              </a:rPr>
              <a:t>t </a:t>
            </a:r>
            <a:r>
              <a:rPr b="0" lang="tr-TR" sz="1800" spc="-1" strike="noStrike">
                <a:solidFill>
                  <a:srgbClr val="000000"/>
                </a:solidFill>
                <a:latin typeface="Arial"/>
              </a:rPr>
              <a:t>th</a:t>
            </a:r>
            <a:r>
              <a:rPr b="0" lang="tr-TR" sz="1800" spc="-1" strike="noStrike">
                <a:solidFill>
                  <a:srgbClr val="000000"/>
                </a:solidFill>
                <a:latin typeface="Arial"/>
              </a:rPr>
              <a:t>e </a:t>
            </a:r>
            <a:r>
              <a:rPr b="0" lang="tr-TR" sz="1800" spc="-1" strike="noStrike">
                <a:solidFill>
                  <a:srgbClr val="000000"/>
                </a:solidFill>
                <a:latin typeface="Arial"/>
              </a:rPr>
              <a:t>titl</a:t>
            </a:r>
            <a:r>
              <a:rPr b="0" lang="tr-TR" sz="1800" spc="-1" strike="noStrike">
                <a:solidFill>
                  <a:srgbClr val="000000"/>
                </a:solidFill>
                <a:latin typeface="Arial"/>
              </a:rPr>
              <a:t>e </a:t>
            </a:r>
            <a:r>
              <a:rPr b="0" lang="tr-TR" sz="1800" spc="-1" strike="noStrike">
                <a:solidFill>
                  <a:srgbClr val="000000"/>
                </a:solidFill>
                <a:latin typeface="Arial"/>
              </a:rPr>
              <a:t>tex</a:t>
            </a:r>
            <a:r>
              <a:rPr b="0" lang="tr-TR" sz="1800" spc="-1" strike="noStrike">
                <a:solidFill>
                  <a:srgbClr val="000000"/>
                </a:solidFill>
                <a:latin typeface="Arial"/>
              </a:rPr>
              <a:t>t </a:t>
            </a:r>
            <a:r>
              <a:rPr b="0" lang="tr-TR" sz="1800" spc="-1" strike="noStrike">
                <a:solidFill>
                  <a:srgbClr val="000000"/>
                </a:solidFill>
                <a:latin typeface="Arial"/>
              </a:rPr>
              <a:t>for</a:t>
            </a:r>
            <a:r>
              <a:rPr b="0" lang="tr-TR" sz="1800" spc="-1" strike="noStrike">
                <a:solidFill>
                  <a:srgbClr val="000000"/>
                </a:solidFill>
                <a:latin typeface="Arial"/>
              </a:rPr>
              <a:t>m</a:t>
            </a:r>
            <a:r>
              <a:rPr b="0" lang="tr-TR" sz="1800" spc="-1" strike="noStrike">
                <a:solidFill>
                  <a:srgbClr val="000000"/>
                </a:solidFill>
                <a:latin typeface="Arial"/>
              </a:rPr>
              <a:t>at</a:t>
            </a:r>
            <a:endParaRPr b="0" lang="tr-T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tr-TR" sz="2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tr-TR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tr-TR" sz="20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tr-TR" sz="20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tr-TR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tr-TR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tr-TR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tr-TR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tr-TR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tr-TR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tr-TR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tr-TR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tr-TR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tr-TR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Bild 6" descr=""/>
          <p:cNvPicPr/>
          <p:nvPr/>
        </p:nvPicPr>
        <p:blipFill>
          <a:blip r:embed="rId2"/>
          <a:stretch/>
        </p:blipFill>
        <p:spPr>
          <a:xfrm>
            <a:off x="8218440" y="324720"/>
            <a:ext cx="605520" cy="317520"/>
          </a:xfrm>
          <a:prstGeom prst="rect">
            <a:avLst/>
          </a:prstGeom>
          <a:ln w="12600">
            <a:noFill/>
          </a:ln>
        </p:spPr>
      </p:pic>
      <p:sp>
        <p:nvSpPr>
          <p:cNvPr id="85" name="CustomShape 1"/>
          <p:cNvSpPr/>
          <p:nvPr/>
        </p:nvSpPr>
        <p:spPr>
          <a:xfrm>
            <a:off x="358920" y="6484320"/>
            <a:ext cx="7877520" cy="2707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ctr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Kellerer, Wolfgang, Prof. Dr.-Ing. (TUM) | WSN Winter 18 | Final Project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tr-TR" sz="1800" spc="-1" strike="noStrike">
                <a:solidFill>
                  <a:srgbClr val="000000"/>
                </a:solidFill>
                <a:latin typeface="Arial"/>
              </a:rPr>
              <a:t>Cli</a:t>
            </a:r>
            <a:r>
              <a:rPr b="0" lang="tr-TR" sz="1800" spc="-1" strike="noStrike">
                <a:solidFill>
                  <a:srgbClr val="000000"/>
                </a:solidFill>
                <a:latin typeface="Arial"/>
              </a:rPr>
              <a:t>ck </a:t>
            </a:r>
            <a:r>
              <a:rPr b="0" lang="tr-TR" sz="1800" spc="-1" strike="noStrike">
                <a:solidFill>
                  <a:srgbClr val="000000"/>
                </a:solidFill>
                <a:latin typeface="Arial"/>
              </a:rPr>
              <a:t>to </a:t>
            </a:r>
            <a:r>
              <a:rPr b="0" lang="tr-TR" sz="1800" spc="-1" strike="noStrike">
                <a:solidFill>
                  <a:srgbClr val="000000"/>
                </a:solidFill>
                <a:latin typeface="Arial"/>
              </a:rPr>
              <a:t>edi</a:t>
            </a:r>
            <a:r>
              <a:rPr b="0" lang="tr-TR" sz="1800" spc="-1" strike="noStrike">
                <a:solidFill>
                  <a:srgbClr val="000000"/>
                </a:solidFill>
                <a:latin typeface="Arial"/>
              </a:rPr>
              <a:t>t </a:t>
            </a:r>
            <a:r>
              <a:rPr b="0" lang="tr-TR" sz="1800" spc="-1" strike="noStrike">
                <a:solidFill>
                  <a:srgbClr val="000000"/>
                </a:solidFill>
                <a:latin typeface="Arial"/>
              </a:rPr>
              <a:t>the </a:t>
            </a:r>
            <a:r>
              <a:rPr b="0" lang="tr-TR" sz="1800" spc="-1" strike="noStrike">
                <a:solidFill>
                  <a:srgbClr val="000000"/>
                </a:solidFill>
                <a:latin typeface="Arial"/>
              </a:rPr>
              <a:t>title </a:t>
            </a:r>
            <a:r>
              <a:rPr b="0" lang="tr-TR" sz="1800" spc="-1" strike="noStrike">
                <a:solidFill>
                  <a:srgbClr val="000000"/>
                </a:solidFill>
                <a:latin typeface="Arial"/>
              </a:rPr>
              <a:t>tex</a:t>
            </a:r>
            <a:r>
              <a:rPr b="0" lang="tr-TR" sz="1800" spc="-1" strike="noStrike">
                <a:solidFill>
                  <a:srgbClr val="000000"/>
                </a:solidFill>
                <a:latin typeface="Arial"/>
              </a:rPr>
              <a:t>t </a:t>
            </a:r>
            <a:r>
              <a:rPr b="0" lang="tr-TR" sz="1800" spc="-1" strike="noStrike">
                <a:solidFill>
                  <a:srgbClr val="000000"/>
                </a:solidFill>
                <a:latin typeface="Arial"/>
              </a:rPr>
              <a:t>for</a:t>
            </a:r>
            <a:r>
              <a:rPr b="0" lang="tr-TR" sz="1800" spc="-1" strike="noStrike">
                <a:solidFill>
                  <a:srgbClr val="000000"/>
                </a:solidFill>
                <a:latin typeface="Arial"/>
              </a:rPr>
              <a:t>ma</a:t>
            </a:r>
            <a:r>
              <a:rPr b="0" lang="tr-TR" sz="1800" spc="-1" strike="noStrike">
                <a:solidFill>
                  <a:srgbClr val="000000"/>
                </a:solidFill>
                <a:latin typeface="Arial"/>
              </a:rPr>
              <a:t>t</a:t>
            </a:r>
            <a:endParaRPr b="0" lang="tr-T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tr-TR" sz="2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tr-TR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tr-TR" sz="20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tr-TR" sz="20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tr-TR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tr-TR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tr-TR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tr-TR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tr-TR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tr-TR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tr-TR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tr-TR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tr-TR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tr-TR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tr-TR" sz="1800" spc="-1" strike="noStrike">
                <a:solidFill>
                  <a:srgbClr val="000000"/>
                </a:solidFill>
                <a:latin typeface="Arial"/>
              </a:rPr>
              <a:t>Cli</a:t>
            </a:r>
            <a:r>
              <a:rPr b="0" lang="tr-TR" sz="1800" spc="-1" strike="noStrike">
                <a:solidFill>
                  <a:srgbClr val="000000"/>
                </a:solidFill>
                <a:latin typeface="Arial"/>
              </a:rPr>
              <a:t>ck </a:t>
            </a:r>
            <a:r>
              <a:rPr b="0" lang="tr-TR" sz="1800" spc="-1" strike="noStrike">
                <a:solidFill>
                  <a:srgbClr val="000000"/>
                </a:solidFill>
                <a:latin typeface="Arial"/>
              </a:rPr>
              <a:t>to </a:t>
            </a:r>
            <a:r>
              <a:rPr b="0" lang="tr-TR" sz="1800" spc="-1" strike="noStrike">
                <a:solidFill>
                  <a:srgbClr val="000000"/>
                </a:solidFill>
                <a:latin typeface="Arial"/>
              </a:rPr>
              <a:t>edi</a:t>
            </a:r>
            <a:r>
              <a:rPr b="0" lang="tr-TR" sz="1800" spc="-1" strike="noStrike">
                <a:solidFill>
                  <a:srgbClr val="000000"/>
                </a:solidFill>
                <a:latin typeface="Arial"/>
              </a:rPr>
              <a:t>t </a:t>
            </a:r>
            <a:r>
              <a:rPr b="0" lang="tr-TR" sz="1800" spc="-1" strike="noStrike">
                <a:solidFill>
                  <a:srgbClr val="000000"/>
                </a:solidFill>
                <a:latin typeface="Arial"/>
              </a:rPr>
              <a:t>th</a:t>
            </a:r>
            <a:r>
              <a:rPr b="0" lang="tr-TR" sz="1800" spc="-1" strike="noStrike">
                <a:solidFill>
                  <a:srgbClr val="000000"/>
                </a:solidFill>
                <a:latin typeface="Arial"/>
              </a:rPr>
              <a:t>e </a:t>
            </a:r>
            <a:r>
              <a:rPr b="0" lang="tr-TR" sz="1800" spc="-1" strike="noStrike">
                <a:solidFill>
                  <a:srgbClr val="000000"/>
                </a:solidFill>
                <a:latin typeface="Arial"/>
              </a:rPr>
              <a:t>titl</a:t>
            </a:r>
            <a:r>
              <a:rPr b="0" lang="tr-TR" sz="1800" spc="-1" strike="noStrike">
                <a:solidFill>
                  <a:srgbClr val="000000"/>
                </a:solidFill>
                <a:latin typeface="Arial"/>
              </a:rPr>
              <a:t>e </a:t>
            </a:r>
            <a:r>
              <a:rPr b="0" lang="tr-TR" sz="1800" spc="-1" strike="noStrike">
                <a:solidFill>
                  <a:srgbClr val="000000"/>
                </a:solidFill>
                <a:latin typeface="Arial"/>
              </a:rPr>
              <a:t>tex</a:t>
            </a:r>
            <a:r>
              <a:rPr b="0" lang="tr-TR" sz="1800" spc="-1" strike="noStrike">
                <a:solidFill>
                  <a:srgbClr val="000000"/>
                </a:solidFill>
                <a:latin typeface="Arial"/>
              </a:rPr>
              <a:t>t </a:t>
            </a:r>
            <a:r>
              <a:rPr b="0" lang="tr-TR" sz="1800" spc="-1" strike="noStrike">
                <a:solidFill>
                  <a:srgbClr val="000000"/>
                </a:solidFill>
                <a:latin typeface="Arial"/>
              </a:rPr>
              <a:t>for</a:t>
            </a:r>
            <a:r>
              <a:rPr b="0" lang="tr-TR" sz="1800" spc="-1" strike="noStrike">
                <a:solidFill>
                  <a:srgbClr val="000000"/>
                </a:solidFill>
                <a:latin typeface="Arial"/>
              </a:rPr>
              <a:t>m</a:t>
            </a:r>
            <a:r>
              <a:rPr b="0" lang="tr-TR" sz="1800" spc="-1" strike="noStrike">
                <a:solidFill>
                  <a:srgbClr val="000000"/>
                </a:solidFill>
                <a:latin typeface="Arial"/>
              </a:rPr>
              <a:t>at</a:t>
            </a:r>
            <a:endParaRPr b="0" lang="tr-T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tr-TR" sz="2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tr-TR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tr-TR" sz="20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tr-TR" sz="20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tr-TR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tr-TR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tr-TR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tr-TR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tr-TR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tr-TR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tr-TR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tr-TR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tr-TR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tr-TR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Bild 6" descr=""/>
          <p:cNvPicPr/>
          <p:nvPr/>
        </p:nvPicPr>
        <p:blipFill>
          <a:blip r:embed="rId2"/>
          <a:stretch/>
        </p:blipFill>
        <p:spPr>
          <a:xfrm>
            <a:off x="8218440" y="324720"/>
            <a:ext cx="606240" cy="318240"/>
          </a:xfrm>
          <a:prstGeom prst="rect">
            <a:avLst/>
          </a:prstGeom>
          <a:ln w="12600">
            <a:noFill/>
          </a:ln>
        </p:spPr>
      </p:pic>
      <p:sp>
        <p:nvSpPr>
          <p:cNvPr id="163" name="CustomShape 1"/>
          <p:cNvSpPr/>
          <p:nvPr/>
        </p:nvSpPr>
        <p:spPr>
          <a:xfrm>
            <a:off x="358920" y="6483600"/>
            <a:ext cx="7878240" cy="2728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ctr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Kellerer, Wolfgang, Prof. Dr.-Ing. (TUM) | WSN Winter 18 | Final Project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64" name="PlaceHolder 2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tr-TR" sz="1800" spc="-1" strike="noStrike">
                <a:solidFill>
                  <a:srgbClr val="000000"/>
                </a:solidFill>
                <a:latin typeface="Arial"/>
              </a:rPr>
              <a:t>Cli</a:t>
            </a:r>
            <a:r>
              <a:rPr b="0" lang="tr-TR" sz="1800" spc="-1" strike="noStrike">
                <a:solidFill>
                  <a:srgbClr val="000000"/>
                </a:solidFill>
                <a:latin typeface="Arial"/>
              </a:rPr>
              <a:t>ck </a:t>
            </a:r>
            <a:r>
              <a:rPr b="0" lang="tr-TR" sz="1800" spc="-1" strike="noStrike">
                <a:solidFill>
                  <a:srgbClr val="000000"/>
                </a:solidFill>
                <a:latin typeface="Arial"/>
              </a:rPr>
              <a:t>to </a:t>
            </a:r>
            <a:r>
              <a:rPr b="0" lang="tr-TR" sz="1800" spc="-1" strike="noStrike">
                <a:solidFill>
                  <a:srgbClr val="000000"/>
                </a:solidFill>
                <a:latin typeface="Arial"/>
              </a:rPr>
              <a:t>edi</a:t>
            </a:r>
            <a:r>
              <a:rPr b="0" lang="tr-TR" sz="1800" spc="-1" strike="noStrike">
                <a:solidFill>
                  <a:srgbClr val="000000"/>
                </a:solidFill>
                <a:latin typeface="Arial"/>
              </a:rPr>
              <a:t>t </a:t>
            </a:r>
            <a:r>
              <a:rPr b="0" lang="tr-TR" sz="1800" spc="-1" strike="noStrike">
                <a:solidFill>
                  <a:srgbClr val="000000"/>
                </a:solidFill>
                <a:latin typeface="Arial"/>
              </a:rPr>
              <a:t>th</a:t>
            </a:r>
            <a:r>
              <a:rPr b="0" lang="tr-TR" sz="1800" spc="-1" strike="noStrike">
                <a:solidFill>
                  <a:srgbClr val="000000"/>
                </a:solidFill>
                <a:latin typeface="Arial"/>
              </a:rPr>
              <a:t>e </a:t>
            </a:r>
            <a:r>
              <a:rPr b="0" lang="tr-TR" sz="1800" spc="-1" strike="noStrike">
                <a:solidFill>
                  <a:srgbClr val="000000"/>
                </a:solidFill>
                <a:latin typeface="Arial"/>
              </a:rPr>
              <a:t>titl</a:t>
            </a:r>
            <a:r>
              <a:rPr b="0" lang="tr-TR" sz="1800" spc="-1" strike="noStrike">
                <a:solidFill>
                  <a:srgbClr val="000000"/>
                </a:solidFill>
                <a:latin typeface="Arial"/>
              </a:rPr>
              <a:t>e </a:t>
            </a:r>
            <a:r>
              <a:rPr b="0" lang="tr-TR" sz="1800" spc="-1" strike="noStrike">
                <a:solidFill>
                  <a:srgbClr val="000000"/>
                </a:solidFill>
                <a:latin typeface="Arial"/>
              </a:rPr>
              <a:t>tex</a:t>
            </a:r>
            <a:r>
              <a:rPr b="0" lang="tr-TR" sz="1800" spc="-1" strike="noStrike">
                <a:solidFill>
                  <a:srgbClr val="000000"/>
                </a:solidFill>
                <a:latin typeface="Arial"/>
              </a:rPr>
              <a:t>t </a:t>
            </a:r>
            <a:r>
              <a:rPr b="0" lang="tr-TR" sz="1800" spc="-1" strike="noStrike">
                <a:solidFill>
                  <a:srgbClr val="000000"/>
                </a:solidFill>
                <a:latin typeface="Arial"/>
              </a:rPr>
              <a:t>for</a:t>
            </a:r>
            <a:r>
              <a:rPr b="0" lang="tr-TR" sz="1800" spc="-1" strike="noStrike">
                <a:solidFill>
                  <a:srgbClr val="000000"/>
                </a:solidFill>
                <a:latin typeface="Arial"/>
              </a:rPr>
              <a:t>m</a:t>
            </a:r>
            <a:r>
              <a:rPr b="0" lang="tr-TR" sz="1800" spc="-1" strike="noStrike">
                <a:solidFill>
                  <a:srgbClr val="000000"/>
                </a:solidFill>
                <a:latin typeface="Arial"/>
              </a:rPr>
              <a:t>at</a:t>
            </a:r>
            <a:endParaRPr b="0" lang="tr-T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5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tr-TR" sz="2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tr-TR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tr-TR" sz="20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tr-TR" sz="20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tr-TR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tr-TR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tr-TR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tr-TR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tr-TR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tr-TR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tr-TR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tr-TR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tr-TR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tr-TR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  <p:sldLayoutId id="2147483712" r:id="rId14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Bild 6" descr=""/>
          <p:cNvPicPr/>
          <p:nvPr/>
        </p:nvPicPr>
        <p:blipFill>
          <a:blip r:embed="rId2"/>
          <a:stretch/>
        </p:blipFill>
        <p:spPr>
          <a:xfrm>
            <a:off x="8218440" y="324720"/>
            <a:ext cx="606240" cy="318240"/>
          </a:xfrm>
          <a:prstGeom prst="rect">
            <a:avLst/>
          </a:prstGeom>
          <a:ln w="12600">
            <a:noFill/>
          </a:ln>
        </p:spPr>
      </p:pic>
      <p:sp>
        <p:nvSpPr>
          <p:cNvPr id="203" name="CustomShape 1"/>
          <p:cNvSpPr/>
          <p:nvPr/>
        </p:nvSpPr>
        <p:spPr>
          <a:xfrm>
            <a:off x="358920" y="6483600"/>
            <a:ext cx="7878240" cy="2728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ctr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Kellerer, Wolfgang, Prof. Dr.-Ing. (TUM) | WSN Winter 18 | Final Project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04" name="PlaceHolder 2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tr-TR" sz="1800" spc="-1" strike="noStrike">
                <a:solidFill>
                  <a:srgbClr val="000000"/>
                </a:solidFill>
                <a:latin typeface="Arial"/>
              </a:rPr>
              <a:t>Cli</a:t>
            </a:r>
            <a:r>
              <a:rPr b="0" lang="tr-TR" sz="1800" spc="-1" strike="noStrike">
                <a:solidFill>
                  <a:srgbClr val="000000"/>
                </a:solidFill>
                <a:latin typeface="Arial"/>
              </a:rPr>
              <a:t>ck </a:t>
            </a:r>
            <a:r>
              <a:rPr b="0" lang="tr-TR" sz="1800" spc="-1" strike="noStrike">
                <a:solidFill>
                  <a:srgbClr val="000000"/>
                </a:solidFill>
                <a:latin typeface="Arial"/>
              </a:rPr>
              <a:t>to </a:t>
            </a:r>
            <a:r>
              <a:rPr b="0" lang="tr-TR" sz="1800" spc="-1" strike="noStrike">
                <a:solidFill>
                  <a:srgbClr val="000000"/>
                </a:solidFill>
                <a:latin typeface="Arial"/>
              </a:rPr>
              <a:t>edi</a:t>
            </a:r>
            <a:r>
              <a:rPr b="0" lang="tr-TR" sz="1800" spc="-1" strike="noStrike">
                <a:solidFill>
                  <a:srgbClr val="000000"/>
                </a:solidFill>
                <a:latin typeface="Arial"/>
              </a:rPr>
              <a:t>t </a:t>
            </a:r>
            <a:r>
              <a:rPr b="0" lang="tr-TR" sz="1800" spc="-1" strike="noStrike">
                <a:solidFill>
                  <a:srgbClr val="000000"/>
                </a:solidFill>
                <a:latin typeface="Arial"/>
              </a:rPr>
              <a:t>th</a:t>
            </a:r>
            <a:r>
              <a:rPr b="0" lang="tr-TR" sz="1800" spc="-1" strike="noStrike">
                <a:solidFill>
                  <a:srgbClr val="000000"/>
                </a:solidFill>
                <a:latin typeface="Arial"/>
              </a:rPr>
              <a:t>e </a:t>
            </a:r>
            <a:r>
              <a:rPr b="0" lang="tr-TR" sz="1800" spc="-1" strike="noStrike">
                <a:solidFill>
                  <a:srgbClr val="000000"/>
                </a:solidFill>
                <a:latin typeface="Arial"/>
              </a:rPr>
              <a:t>titl</a:t>
            </a:r>
            <a:r>
              <a:rPr b="0" lang="tr-TR" sz="1800" spc="-1" strike="noStrike">
                <a:solidFill>
                  <a:srgbClr val="000000"/>
                </a:solidFill>
                <a:latin typeface="Arial"/>
              </a:rPr>
              <a:t>e </a:t>
            </a:r>
            <a:r>
              <a:rPr b="0" lang="tr-TR" sz="1800" spc="-1" strike="noStrike">
                <a:solidFill>
                  <a:srgbClr val="000000"/>
                </a:solidFill>
                <a:latin typeface="Arial"/>
              </a:rPr>
              <a:t>tex</a:t>
            </a:r>
            <a:r>
              <a:rPr b="0" lang="tr-TR" sz="1800" spc="-1" strike="noStrike">
                <a:solidFill>
                  <a:srgbClr val="000000"/>
                </a:solidFill>
                <a:latin typeface="Arial"/>
              </a:rPr>
              <a:t>t </a:t>
            </a:r>
            <a:r>
              <a:rPr b="0" lang="tr-TR" sz="1800" spc="-1" strike="noStrike">
                <a:solidFill>
                  <a:srgbClr val="000000"/>
                </a:solidFill>
                <a:latin typeface="Arial"/>
              </a:rPr>
              <a:t>for</a:t>
            </a:r>
            <a:r>
              <a:rPr b="0" lang="tr-TR" sz="1800" spc="-1" strike="noStrike">
                <a:solidFill>
                  <a:srgbClr val="000000"/>
                </a:solidFill>
                <a:latin typeface="Arial"/>
              </a:rPr>
              <a:t>m</a:t>
            </a:r>
            <a:r>
              <a:rPr b="0" lang="tr-TR" sz="1800" spc="-1" strike="noStrike">
                <a:solidFill>
                  <a:srgbClr val="000000"/>
                </a:solidFill>
                <a:latin typeface="Arial"/>
              </a:rPr>
              <a:t>at</a:t>
            </a:r>
            <a:endParaRPr b="0" lang="tr-T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5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tr-TR" sz="2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tr-TR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tr-TR" sz="20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tr-TR" sz="20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tr-TR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tr-TR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tr-TR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tr-TR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tr-TR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tr-TR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tr-TR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tr-TR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tr-TR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tr-TR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  <p:sldLayoutId id="2147483723" r:id="rId12"/>
    <p:sldLayoutId id="2147483724" r:id="rId13"/>
    <p:sldLayoutId id="2147483725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25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slideLayout" Target="../slideLayouts/slideLayout37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16.png"/><Relationship Id="rId3" Type="http://schemas.openxmlformats.org/officeDocument/2006/relationships/slideLayout" Target="../slideLayouts/slideLayout37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37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image" Target="../media/image20.png"/><Relationship Id="rId3" Type="http://schemas.openxmlformats.org/officeDocument/2006/relationships/slideLayout" Target="../slideLayouts/slideLayout37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image" Target="../media/image22.png"/><Relationship Id="rId3" Type="http://schemas.openxmlformats.org/officeDocument/2006/relationships/slideLayout" Target="../slideLayouts/slideLayout37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image" Target="../media/image24.png"/><Relationship Id="rId3" Type="http://schemas.openxmlformats.org/officeDocument/2006/relationships/slideLayout" Target="../slideLayouts/slideLayout37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image" Target="../media/image26.png"/><Relationship Id="rId3" Type="http://schemas.openxmlformats.org/officeDocument/2006/relationships/slideLayout" Target="../slideLayouts/slideLayout37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image" Target="../media/image28.png"/><Relationship Id="rId3" Type="http://schemas.openxmlformats.org/officeDocument/2006/relationships/slideLayout" Target="../slideLayouts/slideLayout37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image" Target="../media/image30.png"/><Relationship Id="rId3" Type="http://schemas.openxmlformats.org/officeDocument/2006/relationships/slideLayout" Target="../slideLayouts/slideLayout37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image" Target="../media/image32.png"/><Relationship Id="rId3" Type="http://schemas.openxmlformats.org/officeDocument/2006/relationships/slideLayout" Target="../slideLayouts/slideLayout37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image" Target="../media/image34.png"/><Relationship Id="rId3" Type="http://schemas.openxmlformats.org/officeDocument/2006/relationships/slideLayout" Target="../slideLayouts/slideLayout37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image" Target="../media/image36.png"/><Relationship Id="rId3" Type="http://schemas.openxmlformats.org/officeDocument/2006/relationships/slideLayout" Target="../slideLayouts/slideLayout37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image" Target="../media/image38.png"/><Relationship Id="rId3" Type="http://schemas.openxmlformats.org/officeDocument/2006/relationships/slideLayout" Target="../slideLayouts/slideLayout37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image" Target="../media/image40.png"/><Relationship Id="rId3" Type="http://schemas.openxmlformats.org/officeDocument/2006/relationships/slideLayout" Target="../slideLayouts/slideLayout37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image" Target="../media/image42.png"/><Relationship Id="rId3" Type="http://schemas.openxmlformats.org/officeDocument/2006/relationships/slideLayout" Target="../slideLayouts/slideLayout37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image" Target="../media/image44.png"/><Relationship Id="rId3" Type="http://schemas.openxmlformats.org/officeDocument/2006/relationships/slideLayout" Target="../slideLayouts/slideLayout37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image" Target="../media/image46.png"/><Relationship Id="rId3" Type="http://schemas.openxmlformats.org/officeDocument/2006/relationships/slideLayout" Target="../slideLayouts/slideLayout37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image" Target="../media/image48.png"/><Relationship Id="rId3" Type="http://schemas.openxmlformats.org/officeDocument/2006/relationships/slideLayout" Target="../slideLayouts/slideLayout37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image" Target="../media/image50.png"/><Relationship Id="rId3" Type="http://schemas.openxmlformats.org/officeDocument/2006/relationships/slideLayout" Target="../slideLayouts/slideLayout37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image" Target="../media/image51.png"/><Relationship Id="rId2" Type="http://schemas.openxmlformats.org/officeDocument/2006/relationships/image" Target="../media/image52.png"/><Relationship Id="rId3" Type="http://schemas.openxmlformats.org/officeDocument/2006/relationships/slideLayout" Target="../slideLayouts/slideLayout37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image" Target="../media/image53.png"/><Relationship Id="rId2" Type="http://schemas.openxmlformats.org/officeDocument/2006/relationships/image" Target="../media/image54.png"/><Relationship Id="rId3" Type="http://schemas.openxmlformats.org/officeDocument/2006/relationships/slideLayout" Target="../slideLayouts/slideLayout37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55.png"/><Relationship Id="rId2" Type="http://schemas.openxmlformats.org/officeDocument/2006/relationships/image" Target="../media/image56.png"/><Relationship Id="rId3" Type="http://schemas.openxmlformats.org/officeDocument/2006/relationships/slideLayout" Target="../slideLayouts/slideLayout37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57.png"/><Relationship Id="rId2" Type="http://schemas.openxmlformats.org/officeDocument/2006/relationships/image" Target="../media/image58.png"/><Relationship Id="rId3" Type="http://schemas.openxmlformats.org/officeDocument/2006/relationships/slideLayout" Target="../slideLayouts/slideLayout37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image" Target="../media/image59.png"/><Relationship Id="rId2" Type="http://schemas.openxmlformats.org/officeDocument/2006/relationships/image" Target="../media/image60.png"/><Relationship Id="rId3" Type="http://schemas.openxmlformats.org/officeDocument/2006/relationships/slideLayout" Target="../slideLayouts/slideLayout37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image" Target="../media/image61.png"/><Relationship Id="rId2" Type="http://schemas.openxmlformats.org/officeDocument/2006/relationships/image" Target="../media/image62.png"/><Relationship Id="rId3" Type="http://schemas.openxmlformats.org/officeDocument/2006/relationships/slideLayout" Target="../slideLayouts/slideLayout37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image" Target="../media/image63.png"/><Relationship Id="rId2" Type="http://schemas.openxmlformats.org/officeDocument/2006/relationships/image" Target="../media/image64.png"/><Relationship Id="rId3" Type="http://schemas.openxmlformats.org/officeDocument/2006/relationships/slideLayout" Target="../slideLayouts/slideLayout37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image" Target="../media/image65.png"/><Relationship Id="rId2" Type="http://schemas.openxmlformats.org/officeDocument/2006/relationships/image" Target="../media/image66.png"/><Relationship Id="rId3" Type="http://schemas.openxmlformats.org/officeDocument/2006/relationships/slideLayout" Target="../slideLayouts/slideLayout37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image" Target="../media/image67.png"/><Relationship Id="rId2" Type="http://schemas.openxmlformats.org/officeDocument/2006/relationships/image" Target="../media/image68.png"/><Relationship Id="rId3" Type="http://schemas.openxmlformats.org/officeDocument/2006/relationships/slideLayout" Target="../slideLayouts/slideLayout37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image" Target="../media/image69.png"/><Relationship Id="rId2" Type="http://schemas.openxmlformats.org/officeDocument/2006/relationships/slideLayout" Target="../slideLayouts/slideLayout37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image" Target="../media/image70.jpeg"/><Relationship Id="rId2" Type="http://schemas.openxmlformats.org/officeDocument/2006/relationships/slideLayout" Target="../slideLayouts/slideLayout61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Relationship Id="rId3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CustomShape 1"/>
          <p:cNvSpPr/>
          <p:nvPr/>
        </p:nvSpPr>
        <p:spPr>
          <a:xfrm>
            <a:off x="361080" y="1665000"/>
            <a:ext cx="8419680" cy="1235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/>
          <a:p>
            <a:pPr>
              <a:lnSpc>
                <a:spcPct val="125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Intelligent Transportation System with Wireless Sensor Networks </a:t>
            </a:r>
            <a:br/>
            <a:r>
              <a:rPr b="0" lang="en-US" sz="12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WSN Project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49" name="CustomShape 2"/>
          <p:cNvSpPr/>
          <p:nvPr/>
        </p:nvSpPr>
        <p:spPr>
          <a:xfrm>
            <a:off x="295200" y="3745440"/>
            <a:ext cx="4565520" cy="20761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/>
          <a:p>
            <a:pPr>
              <a:lnSpc>
                <a:spcPct val="80000"/>
              </a:lnSpc>
              <a:spcBef>
                <a:spcPts val="901"/>
              </a:spcBef>
            </a:pPr>
            <a:r>
              <a:rPr b="1" lang="en-US" sz="1600" spc="-1" strike="noStrike">
                <a:solidFill>
                  <a:srgbClr val="000000"/>
                </a:solidFill>
                <a:latin typeface="Arial"/>
                <a:ea typeface="Arial"/>
              </a:rPr>
              <a:t>Alperen Gündogan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80000"/>
              </a:lnSpc>
              <a:spcBef>
                <a:spcPts val="901"/>
              </a:spcBef>
            </a:pPr>
            <a:r>
              <a:rPr b="1" lang="en-US" sz="1600" spc="-1" strike="noStrike">
                <a:solidFill>
                  <a:srgbClr val="000000"/>
                </a:solidFill>
                <a:latin typeface="Arial"/>
                <a:ea typeface="Arial"/>
              </a:rPr>
              <a:t>Besar Lami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80000"/>
              </a:lnSpc>
              <a:spcBef>
                <a:spcPts val="901"/>
              </a:spcBef>
            </a:pPr>
            <a:r>
              <a:rPr b="1" lang="en-US" sz="1600" spc="-1" strike="noStrike">
                <a:solidFill>
                  <a:srgbClr val="000000"/>
                </a:solidFill>
                <a:latin typeface="Arial"/>
                <a:ea typeface="Arial"/>
              </a:rPr>
              <a:t>Cagatay Moroglu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80000"/>
              </a:lnSpc>
              <a:spcBef>
                <a:spcPts val="901"/>
              </a:spcBef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80000"/>
              </a:lnSpc>
              <a:spcBef>
                <a:spcPts val="901"/>
              </a:spcBef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Arial"/>
              </a:rPr>
              <a:t>Kellerer, Wolfgang, Prof. Dr.-Ing.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80000"/>
              </a:lnSpc>
              <a:spcBef>
                <a:spcPts val="901"/>
              </a:spcBef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wolfgang.kellerer@tum.de</a:t>
            </a:r>
            <a:endParaRPr b="0" lang="en-US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CustomShape 1"/>
          <p:cNvSpPr/>
          <p:nvPr/>
        </p:nvSpPr>
        <p:spPr>
          <a:xfrm>
            <a:off x="8529120" y="6441840"/>
            <a:ext cx="271440" cy="2620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/>
          <a:p>
            <a:pPr algn="r">
              <a:lnSpc>
                <a:spcPct val="100000"/>
              </a:lnSpc>
            </a:pPr>
            <a:fld id="{1ACB12E0-9B04-44E9-BE20-9DF9B7E81C47}" type="slidenum">
              <a:rPr b="0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1</a:t>
            </a:fld>
            <a:endParaRPr b="0" lang="en-US" sz="1200" spc="-1" strike="noStrike">
              <a:latin typeface="Arial"/>
            </a:endParaRPr>
          </a:p>
        </p:txBody>
      </p:sp>
      <p:sp>
        <p:nvSpPr>
          <p:cNvPr id="337" name="CustomShape 2"/>
          <p:cNvSpPr/>
          <p:nvPr/>
        </p:nvSpPr>
        <p:spPr>
          <a:xfrm>
            <a:off x="247680" y="4797000"/>
            <a:ext cx="87840" cy="166680"/>
          </a:xfrm>
          <a:custGeom>
            <a:avLst/>
            <a:gdLst/>
            <a:ahLst/>
            <a:rect l="l" t="t" r="r" b="b"/>
            <a:pathLst>
              <a:path w="16274" h="21600">
                <a:moveTo>
                  <a:pt x="12168" y="21600"/>
                </a:moveTo>
                <a:cubicBezTo>
                  <a:pt x="-5326" y="13514"/>
                  <a:pt x="-3957" y="6314"/>
                  <a:pt x="16274" y="0"/>
                </a:cubicBezTo>
              </a:path>
            </a:pathLst>
          </a:custGeom>
          <a:noFill/>
          <a:ln w="25560">
            <a:solidFill>
              <a:schemeClr val="accent1"/>
            </a:solidFill>
            <a:round/>
          </a:ln>
          <a:effectLst>
            <a:outerShdw blurRad="38100" dir="5400000" dist="20160" rotWithShape="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grpSp>
        <p:nvGrpSpPr>
          <p:cNvPr id="338" name="Group 3"/>
          <p:cNvGrpSpPr/>
          <p:nvPr/>
        </p:nvGrpSpPr>
        <p:grpSpPr>
          <a:xfrm>
            <a:off x="2343600" y="3009600"/>
            <a:ext cx="3846960" cy="438120"/>
            <a:chOff x="2343600" y="3009600"/>
            <a:chExt cx="3846960" cy="438120"/>
          </a:xfrm>
        </p:grpSpPr>
        <p:grpSp>
          <p:nvGrpSpPr>
            <p:cNvPr id="339" name="Group 4"/>
            <p:cNvGrpSpPr/>
            <p:nvPr/>
          </p:nvGrpSpPr>
          <p:grpSpPr>
            <a:xfrm>
              <a:off x="2343600" y="3009600"/>
              <a:ext cx="495360" cy="438120"/>
              <a:chOff x="2343600" y="3009600"/>
              <a:chExt cx="495360" cy="438120"/>
            </a:xfrm>
          </p:grpSpPr>
          <p:sp>
            <p:nvSpPr>
              <p:cNvPr id="340" name="CustomShape 5"/>
              <p:cNvSpPr/>
              <p:nvPr/>
            </p:nvSpPr>
            <p:spPr>
              <a:xfrm>
                <a:off x="2343600" y="3009600"/>
                <a:ext cx="495360" cy="438120"/>
              </a:xfrm>
              <a:prstGeom prst="ellipse">
                <a:avLst/>
              </a:prstGeom>
              <a:solidFill>
                <a:srgbClr val="ffffff"/>
              </a:solidFill>
              <a:ln w="25560">
                <a:solidFill>
                  <a:schemeClr val="accent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41" name="CustomShape 6"/>
              <p:cNvSpPr/>
              <p:nvPr/>
            </p:nvSpPr>
            <p:spPr>
              <a:xfrm>
                <a:off x="2416320" y="3074040"/>
                <a:ext cx="349560" cy="363600"/>
              </a:xfrm>
              <a:prstGeom prst="rect">
                <a:avLst/>
              </a:prstGeom>
              <a:noFill/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45720" rIns="45720" tIns="45000" bIns="45000"/>
              <a:p>
                <a:pPr algn="ctr">
                  <a:lnSpc>
                    <a:spcPct val="100000"/>
                  </a:lnSpc>
                </a:pPr>
                <a:r>
                  <a:rPr b="0" lang="en-US" sz="1800" spc="-1" strike="noStrike">
                    <a:solidFill>
                      <a:srgbClr val="000000"/>
                    </a:solidFill>
                    <a:latin typeface="Arial"/>
                    <a:ea typeface="Arial"/>
                  </a:rPr>
                  <a:t>1</a:t>
                </a:r>
                <a:endParaRPr b="0" lang="en-US" sz="1800" spc="-1" strike="noStrike">
                  <a:latin typeface="Arial"/>
                </a:endParaRPr>
              </a:p>
            </p:txBody>
          </p:sp>
        </p:grpSp>
        <p:grpSp>
          <p:nvGrpSpPr>
            <p:cNvPr id="342" name="Group 7"/>
            <p:cNvGrpSpPr/>
            <p:nvPr/>
          </p:nvGrpSpPr>
          <p:grpSpPr>
            <a:xfrm>
              <a:off x="3465720" y="3009600"/>
              <a:ext cx="495360" cy="438120"/>
              <a:chOff x="3465720" y="3009600"/>
              <a:chExt cx="495360" cy="438120"/>
            </a:xfrm>
          </p:grpSpPr>
          <p:sp>
            <p:nvSpPr>
              <p:cNvPr id="343" name="CustomShape 8"/>
              <p:cNvSpPr/>
              <p:nvPr/>
            </p:nvSpPr>
            <p:spPr>
              <a:xfrm>
                <a:off x="3465720" y="3009600"/>
                <a:ext cx="495360" cy="438120"/>
              </a:xfrm>
              <a:prstGeom prst="ellipse">
                <a:avLst/>
              </a:prstGeom>
              <a:solidFill>
                <a:srgbClr val="ffffff"/>
              </a:solidFill>
              <a:ln w="25560">
                <a:solidFill>
                  <a:schemeClr val="accent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44" name="CustomShape 9"/>
              <p:cNvSpPr/>
              <p:nvPr/>
            </p:nvSpPr>
            <p:spPr>
              <a:xfrm>
                <a:off x="3538440" y="3074040"/>
                <a:ext cx="349560" cy="363600"/>
              </a:xfrm>
              <a:prstGeom prst="rect">
                <a:avLst/>
              </a:prstGeom>
              <a:noFill/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45720" rIns="45720" tIns="45000" bIns="45000"/>
              <a:p>
                <a:pPr algn="ctr">
                  <a:lnSpc>
                    <a:spcPct val="100000"/>
                  </a:lnSpc>
                </a:pPr>
                <a:r>
                  <a:rPr b="0" lang="en-US" sz="1800" spc="-1" strike="noStrike">
                    <a:solidFill>
                      <a:srgbClr val="000000"/>
                    </a:solidFill>
                    <a:latin typeface="Arial"/>
                    <a:ea typeface="Arial"/>
                  </a:rPr>
                  <a:t>2</a:t>
                </a:r>
                <a:endParaRPr b="0" lang="en-US" sz="1800" spc="-1" strike="noStrike">
                  <a:latin typeface="Arial"/>
                </a:endParaRPr>
              </a:p>
            </p:txBody>
          </p:sp>
        </p:grpSp>
        <p:grpSp>
          <p:nvGrpSpPr>
            <p:cNvPr id="345" name="Group 10"/>
            <p:cNvGrpSpPr/>
            <p:nvPr/>
          </p:nvGrpSpPr>
          <p:grpSpPr>
            <a:xfrm>
              <a:off x="4584960" y="3009600"/>
              <a:ext cx="495360" cy="438120"/>
              <a:chOff x="4584960" y="3009600"/>
              <a:chExt cx="495360" cy="438120"/>
            </a:xfrm>
          </p:grpSpPr>
          <p:sp>
            <p:nvSpPr>
              <p:cNvPr id="346" name="CustomShape 11"/>
              <p:cNvSpPr/>
              <p:nvPr/>
            </p:nvSpPr>
            <p:spPr>
              <a:xfrm>
                <a:off x="4584960" y="3009600"/>
                <a:ext cx="495360" cy="438120"/>
              </a:xfrm>
              <a:prstGeom prst="ellipse">
                <a:avLst/>
              </a:prstGeom>
              <a:solidFill>
                <a:srgbClr val="ffffff"/>
              </a:solidFill>
              <a:ln w="25560">
                <a:solidFill>
                  <a:schemeClr val="accent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47" name="CustomShape 12"/>
              <p:cNvSpPr/>
              <p:nvPr/>
            </p:nvSpPr>
            <p:spPr>
              <a:xfrm>
                <a:off x="4658040" y="3074040"/>
                <a:ext cx="349560" cy="363600"/>
              </a:xfrm>
              <a:prstGeom prst="rect">
                <a:avLst/>
              </a:prstGeom>
              <a:noFill/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45720" rIns="45720" tIns="45000" bIns="45000"/>
              <a:p>
                <a:pPr algn="ctr">
                  <a:lnSpc>
                    <a:spcPct val="100000"/>
                  </a:lnSpc>
                </a:pPr>
                <a:r>
                  <a:rPr b="0" lang="en-US" sz="1800" spc="-1" strike="noStrike">
                    <a:solidFill>
                      <a:srgbClr val="000000"/>
                    </a:solidFill>
                    <a:latin typeface="Arial"/>
                    <a:ea typeface="Arial"/>
                  </a:rPr>
                  <a:t>3</a:t>
                </a:r>
                <a:endParaRPr b="0" lang="en-US" sz="1800" spc="-1" strike="noStrike">
                  <a:latin typeface="Arial"/>
                </a:endParaRPr>
              </a:p>
            </p:txBody>
          </p:sp>
        </p:grpSp>
        <p:grpSp>
          <p:nvGrpSpPr>
            <p:cNvPr id="348" name="Group 13"/>
            <p:cNvGrpSpPr/>
            <p:nvPr/>
          </p:nvGrpSpPr>
          <p:grpSpPr>
            <a:xfrm>
              <a:off x="5695200" y="3009600"/>
              <a:ext cx="495360" cy="438120"/>
              <a:chOff x="5695200" y="3009600"/>
              <a:chExt cx="495360" cy="438120"/>
            </a:xfrm>
          </p:grpSpPr>
          <p:sp>
            <p:nvSpPr>
              <p:cNvPr id="349" name="CustomShape 14"/>
              <p:cNvSpPr/>
              <p:nvPr/>
            </p:nvSpPr>
            <p:spPr>
              <a:xfrm>
                <a:off x="5695200" y="3009600"/>
                <a:ext cx="495360" cy="438120"/>
              </a:xfrm>
              <a:prstGeom prst="ellipse">
                <a:avLst/>
              </a:prstGeom>
              <a:solidFill>
                <a:srgbClr val="ffffff"/>
              </a:solidFill>
              <a:ln w="25560">
                <a:solidFill>
                  <a:schemeClr val="accent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50" name="CustomShape 15"/>
              <p:cNvSpPr/>
              <p:nvPr/>
            </p:nvSpPr>
            <p:spPr>
              <a:xfrm>
                <a:off x="5768280" y="3074040"/>
                <a:ext cx="349560" cy="363600"/>
              </a:xfrm>
              <a:prstGeom prst="rect">
                <a:avLst/>
              </a:prstGeom>
              <a:noFill/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45720" rIns="45720" tIns="45000" bIns="45000"/>
              <a:p>
                <a:pPr algn="ctr">
                  <a:lnSpc>
                    <a:spcPct val="100000"/>
                  </a:lnSpc>
                </a:pPr>
                <a:r>
                  <a:rPr b="0" lang="en-US" sz="1800" spc="-1" strike="noStrike">
                    <a:solidFill>
                      <a:srgbClr val="000000"/>
                    </a:solidFill>
                    <a:latin typeface="Arial"/>
                    <a:ea typeface="Arial"/>
                  </a:rPr>
                  <a:t>4</a:t>
                </a:r>
                <a:endParaRPr b="0" lang="en-US" sz="1800" spc="-1" strike="noStrike">
                  <a:latin typeface="Arial"/>
                </a:endParaRPr>
              </a:p>
            </p:txBody>
          </p:sp>
        </p:grpSp>
        <p:sp>
          <p:nvSpPr>
            <p:cNvPr id="351" name="Line 16"/>
            <p:cNvSpPr/>
            <p:nvPr/>
          </p:nvSpPr>
          <p:spPr>
            <a:xfrm>
              <a:off x="2835360" y="3242520"/>
              <a:ext cx="608400" cy="360"/>
            </a:xfrm>
            <a:prstGeom prst="line">
              <a:avLst/>
            </a:prstGeom>
            <a:ln w="25560">
              <a:solidFill>
                <a:schemeClr val="accent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2" name="Line 17"/>
            <p:cNvSpPr/>
            <p:nvPr/>
          </p:nvSpPr>
          <p:spPr>
            <a:xfrm>
              <a:off x="3963960" y="3229200"/>
              <a:ext cx="608400" cy="360"/>
            </a:xfrm>
            <a:prstGeom prst="line">
              <a:avLst/>
            </a:prstGeom>
            <a:ln w="25560">
              <a:solidFill>
                <a:schemeClr val="accent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3" name="Line 18"/>
            <p:cNvSpPr/>
            <p:nvPr/>
          </p:nvSpPr>
          <p:spPr>
            <a:xfrm>
              <a:off x="5100840" y="3229200"/>
              <a:ext cx="608400" cy="360"/>
            </a:xfrm>
            <a:prstGeom prst="line">
              <a:avLst/>
            </a:prstGeom>
            <a:ln w="25560">
              <a:solidFill>
                <a:schemeClr val="accent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354" name="Line 19"/>
          <p:cNvSpPr/>
          <p:nvPr/>
        </p:nvSpPr>
        <p:spPr>
          <a:xfrm flipH="1">
            <a:off x="1931760" y="3396960"/>
            <a:ext cx="456480" cy="456480"/>
          </a:xfrm>
          <a:prstGeom prst="line">
            <a:avLst/>
          </a:prstGeom>
          <a:ln w="12600">
            <a:solidFill>
              <a:srgbClr val="ff26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graphicFrame>
        <p:nvGraphicFramePr>
          <p:cNvPr id="355" name="Table 20"/>
          <p:cNvGraphicFramePr/>
          <p:nvPr/>
        </p:nvGraphicFramePr>
        <p:xfrm>
          <a:off x="2322720" y="1187280"/>
          <a:ext cx="2847240" cy="1282320"/>
        </p:xfrm>
        <a:graphic>
          <a:graphicData uri="http://schemas.openxmlformats.org/drawingml/2006/table">
            <a:tbl>
              <a:tblPr/>
              <a:tblGrid>
                <a:gridCol w="489600"/>
                <a:gridCol w="586080"/>
                <a:gridCol w="619560"/>
                <a:gridCol w="643680"/>
                <a:gridCol w="508680"/>
              </a:tblGrid>
              <a:tr h="34812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9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Dest. ID</a:t>
                      </a:r>
                      <a:endParaRPr b="0" lang="en-US" sz="9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acfdb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9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Next Hop</a:t>
                      </a:r>
                      <a:endParaRPr b="0" lang="en-US" sz="9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acfdb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9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Total Hop</a:t>
                      </a:r>
                      <a:endParaRPr b="0" lang="en-US" sz="9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acfdb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9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Metric(dB)</a:t>
                      </a:r>
                      <a:endParaRPr b="0" lang="en-US" sz="9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acfdb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9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Seq. No</a:t>
                      </a:r>
                      <a:endParaRPr b="0" lang="en-US" sz="9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acfdb"/>
                    </a:solidFill>
                  </a:tcPr>
                </a:tc>
              </a:tr>
              <a:tr h="23364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2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6e9ee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0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6e9ee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0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6e9ee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0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6e9ee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ff2600"/>
                          </a:solidFill>
                          <a:latin typeface="Arial"/>
                          <a:ea typeface="Arial"/>
                        </a:rPr>
                        <a:t>2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6e9ee"/>
                    </a:solidFill>
                  </a:tcPr>
                </a:tc>
              </a:tr>
              <a:tr h="23364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1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acfdb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1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acfdb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1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acfdb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-57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acfdb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ff2600"/>
                          </a:solidFill>
                          <a:latin typeface="Arial"/>
                          <a:ea typeface="Arial"/>
                        </a:rPr>
                        <a:t>2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acfdb"/>
                    </a:solidFill>
                  </a:tcPr>
                </a:tc>
              </a:tr>
              <a:tr h="23364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3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6e9ee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3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6e9ee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1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6e9ee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-60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6e9ee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ff2600"/>
                          </a:solidFill>
                          <a:latin typeface="Arial"/>
                          <a:ea typeface="Arial"/>
                        </a:rPr>
                        <a:t>2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6e9ee"/>
                    </a:solidFill>
                  </a:tcPr>
                </a:tc>
              </a:tr>
              <a:tr h="23364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4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acfdb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3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acfdb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2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acfdb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-120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acfdb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ff2600"/>
                          </a:solidFill>
                          <a:latin typeface="Arial"/>
                          <a:ea typeface="Arial"/>
                        </a:rPr>
                        <a:t>2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acfdb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56" name="Table 21"/>
          <p:cNvGraphicFramePr/>
          <p:nvPr/>
        </p:nvGraphicFramePr>
        <p:xfrm>
          <a:off x="347400" y="3912120"/>
          <a:ext cx="2847240" cy="1048680"/>
        </p:xfrm>
        <a:graphic>
          <a:graphicData uri="http://schemas.openxmlformats.org/drawingml/2006/table">
            <a:tbl>
              <a:tblPr/>
              <a:tblGrid>
                <a:gridCol w="489600"/>
                <a:gridCol w="586080"/>
                <a:gridCol w="619560"/>
                <a:gridCol w="643680"/>
                <a:gridCol w="508680"/>
              </a:tblGrid>
              <a:tr h="34812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9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Dest. ID</a:t>
                      </a:r>
                      <a:endParaRPr b="0" lang="en-US" sz="9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acfdb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9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Next Hop</a:t>
                      </a:r>
                      <a:endParaRPr b="0" lang="en-US" sz="9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acfdb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9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Total Hop</a:t>
                      </a:r>
                      <a:endParaRPr b="0" lang="en-US" sz="9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acfdb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9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Metric(dB)</a:t>
                      </a:r>
                      <a:endParaRPr b="0" lang="en-US" sz="9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acfdb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9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Seq. No</a:t>
                      </a:r>
                      <a:endParaRPr b="0" lang="en-US" sz="9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acfdb"/>
                    </a:solidFill>
                  </a:tcPr>
                </a:tc>
              </a:tr>
              <a:tr h="23364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1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6e9ee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0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6e9ee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0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6e9ee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0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6e9ee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ff2600"/>
                          </a:solidFill>
                          <a:latin typeface="Arial"/>
                          <a:ea typeface="Arial"/>
                        </a:rPr>
                        <a:t>2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6e9ee"/>
                    </a:solidFill>
                  </a:tcPr>
                </a:tc>
              </a:tr>
              <a:tr h="23364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2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acfdb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2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acfdb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1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acfdb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-58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acfdb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ff2600"/>
                          </a:solidFill>
                          <a:latin typeface="Arial"/>
                          <a:ea typeface="Arial"/>
                        </a:rPr>
                        <a:t>2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acfdb"/>
                    </a:solidFill>
                  </a:tcPr>
                </a:tc>
              </a:tr>
              <a:tr h="23364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3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6e9ee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2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6e9ee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2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6e9ee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-112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6e9ee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ff2600"/>
                          </a:solidFill>
                          <a:latin typeface="Arial"/>
                          <a:ea typeface="Arial"/>
                        </a:rPr>
                        <a:t>2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6e9ee"/>
                    </a:solidFill>
                  </a:tcPr>
                </a:tc>
              </a:tr>
            </a:tbl>
          </a:graphicData>
        </a:graphic>
      </p:graphicFrame>
      <p:sp>
        <p:nvSpPr>
          <p:cNvPr id="357" name="Line 22"/>
          <p:cNvSpPr/>
          <p:nvPr/>
        </p:nvSpPr>
        <p:spPr>
          <a:xfrm flipV="1">
            <a:off x="3719160" y="2544120"/>
            <a:ext cx="360" cy="453960"/>
          </a:xfrm>
          <a:prstGeom prst="line">
            <a:avLst/>
          </a:prstGeom>
          <a:ln w="12600">
            <a:solidFill>
              <a:srgbClr val="ff26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58" name="Line 23"/>
          <p:cNvSpPr/>
          <p:nvPr/>
        </p:nvSpPr>
        <p:spPr>
          <a:xfrm>
            <a:off x="4836600" y="3463200"/>
            <a:ext cx="360" cy="453600"/>
          </a:xfrm>
          <a:prstGeom prst="line">
            <a:avLst/>
          </a:prstGeom>
          <a:ln w="12600">
            <a:solidFill>
              <a:srgbClr val="ff26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graphicFrame>
        <p:nvGraphicFramePr>
          <p:cNvPr id="359" name="Table 24"/>
          <p:cNvGraphicFramePr/>
          <p:nvPr/>
        </p:nvGraphicFramePr>
        <p:xfrm>
          <a:off x="3751920" y="3930480"/>
          <a:ext cx="2847240" cy="1282320"/>
        </p:xfrm>
        <a:graphic>
          <a:graphicData uri="http://schemas.openxmlformats.org/drawingml/2006/table">
            <a:tbl>
              <a:tblPr/>
              <a:tblGrid>
                <a:gridCol w="489600"/>
                <a:gridCol w="586080"/>
                <a:gridCol w="619560"/>
                <a:gridCol w="643680"/>
                <a:gridCol w="508680"/>
              </a:tblGrid>
              <a:tr h="34812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9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Dest. ID</a:t>
                      </a:r>
                      <a:endParaRPr b="0" lang="en-US" sz="9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acfdb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9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Next Hop</a:t>
                      </a:r>
                      <a:endParaRPr b="0" lang="en-US" sz="9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acfdb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9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Total Hop</a:t>
                      </a:r>
                      <a:endParaRPr b="0" lang="en-US" sz="9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acfdb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9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Metric(dB)</a:t>
                      </a:r>
                      <a:endParaRPr b="0" lang="en-US" sz="9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acfdb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9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Seq. No</a:t>
                      </a:r>
                      <a:endParaRPr b="0" lang="en-US" sz="9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acfdb"/>
                    </a:solidFill>
                  </a:tcPr>
                </a:tc>
              </a:tr>
              <a:tr h="23364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3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6e9ee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0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6e9ee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0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6e9ee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0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6e9ee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ff2600"/>
                          </a:solidFill>
                          <a:latin typeface="Arial"/>
                          <a:ea typeface="Arial"/>
                        </a:rPr>
                        <a:t>2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6e9ee"/>
                    </a:solidFill>
                  </a:tcPr>
                </a:tc>
              </a:tr>
              <a:tr h="23364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2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acfdb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2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acfdb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1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acfdb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-61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acfdb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ff2600"/>
                          </a:solidFill>
                          <a:latin typeface="Arial"/>
                          <a:ea typeface="Arial"/>
                        </a:rPr>
                        <a:t>2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acfdb"/>
                    </a:solidFill>
                  </a:tcPr>
                </a:tc>
              </a:tr>
              <a:tr h="23364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4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6e9ee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4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6e9ee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1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6e9ee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-52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6e9ee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ff2600"/>
                          </a:solidFill>
                          <a:latin typeface="Arial"/>
                          <a:ea typeface="Arial"/>
                        </a:rPr>
                        <a:t>2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6e9ee"/>
                    </a:solidFill>
                  </a:tcPr>
                </a:tc>
              </a:tr>
              <a:tr h="23364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1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acfdb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2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acfdb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2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acfdb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-110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acfdb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ff2600"/>
                          </a:solidFill>
                          <a:latin typeface="Arial"/>
                          <a:ea typeface="Arial"/>
                        </a:rPr>
                        <a:t>2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acfdb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60" name="Table 25"/>
          <p:cNvGraphicFramePr/>
          <p:nvPr/>
        </p:nvGraphicFramePr>
        <p:xfrm>
          <a:off x="6345000" y="1426320"/>
          <a:ext cx="2847240" cy="1048680"/>
        </p:xfrm>
        <a:graphic>
          <a:graphicData uri="http://schemas.openxmlformats.org/drawingml/2006/table">
            <a:tbl>
              <a:tblPr/>
              <a:tblGrid>
                <a:gridCol w="489600"/>
                <a:gridCol w="586080"/>
                <a:gridCol w="619560"/>
                <a:gridCol w="643680"/>
                <a:gridCol w="508680"/>
              </a:tblGrid>
              <a:tr h="34812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9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Dest. ID</a:t>
                      </a:r>
                      <a:endParaRPr b="0" lang="en-US" sz="9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acfdb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9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Next Hop</a:t>
                      </a:r>
                      <a:endParaRPr b="0" lang="en-US" sz="9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acfdb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9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Total Hop</a:t>
                      </a:r>
                      <a:endParaRPr b="0" lang="en-US" sz="9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acfdb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9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Metric(dB)</a:t>
                      </a:r>
                      <a:endParaRPr b="0" lang="en-US" sz="9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acfdb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9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Seq. No</a:t>
                      </a:r>
                      <a:endParaRPr b="0" lang="en-US" sz="9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acfdb"/>
                    </a:solidFill>
                  </a:tcPr>
                </a:tc>
              </a:tr>
              <a:tr h="23364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4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6e9ee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0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6e9ee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0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6e9ee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0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6e9ee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ff2600"/>
                          </a:solidFill>
                          <a:latin typeface="Arial"/>
                          <a:ea typeface="Arial"/>
                        </a:rPr>
                        <a:t>2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6e9ee"/>
                    </a:solidFill>
                  </a:tcPr>
                </a:tc>
              </a:tr>
              <a:tr h="23364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3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acfdb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3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acfdb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1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acfdb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-54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acfdb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ff2600"/>
                          </a:solidFill>
                          <a:latin typeface="Arial"/>
                          <a:ea typeface="Arial"/>
                        </a:rPr>
                        <a:t>2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acfdb"/>
                    </a:solidFill>
                  </a:tcPr>
                </a:tc>
              </a:tr>
              <a:tr h="23364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2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6e9ee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3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6e9ee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2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6e9ee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-116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6e9ee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ff2600"/>
                          </a:solidFill>
                          <a:latin typeface="Arial"/>
                          <a:ea typeface="Arial"/>
                        </a:rPr>
                        <a:t>2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6e9ee"/>
                    </a:solidFill>
                  </a:tcPr>
                </a:tc>
              </a:tr>
            </a:tbl>
          </a:graphicData>
        </a:graphic>
      </p:graphicFrame>
      <p:sp>
        <p:nvSpPr>
          <p:cNvPr id="361" name="Line 26"/>
          <p:cNvSpPr/>
          <p:nvPr/>
        </p:nvSpPr>
        <p:spPr>
          <a:xfrm flipV="1">
            <a:off x="6048000" y="2594160"/>
            <a:ext cx="449280" cy="449640"/>
          </a:xfrm>
          <a:prstGeom prst="line">
            <a:avLst/>
          </a:prstGeom>
          <a:ln w="12600">
            <a:solidFill>
              <a:srgbClr val="ff26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62" name="CustomShape 27"/>
          <p:cNvSpPr/>
          <p:nvPr/>
        </p:nvSpPr>
        <p:spPr>
          <a:xfrm>
            <a:off x="165240" y="5450040"/>
            <a:ext cx="1294560" cy="4237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45720" rIns="45720" tIns="45000" bIns="45000" anchor="ctr"/>
          <a:p>
            <a:pPr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latin typeface="Arial"/>
                <a:ea typeface="Arial"/>
              </a:rPr>
              <a:t>New route</a:t>
            </a:r>
            <a:endParaRPr b="0" lang="en-US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100" spc="-1" strike="noStrike">
                <a:solidFill>
                  <a:srgbClr val="ff2600"/>
                </a:solidFill>
                <a:latin typeface="Arial"/>
                <a:ea typeface="Arial"/>
              </a:rPr>
              <a:t>Triggered Update!!!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363" name="Line 28"/>
          <p:cNvSpPr/>
          <p:nvPr/>
        </p:nvSpPr>
        <p:spPr>
          <a:xfrm>
            <a:off x="410040" y="5190120"/>
            <a:ext cx="156240" cy="317880"/>
          </a:xfrm>
          <a:prstGeom prst="line">
            <a:avLst/>
          </a:prstGeom>
          <a:ln w="12600">
            <a:solidFill>
              <a:schemeClr val="accent1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64" name="CustomShape 29"/>
          <p:cNvSpPr/>
          <p:nvPr/>
        </p:nvSpPr>
        <p:spPr>
          <a:xfrm>
            <a:off x="2178000" y="2314800"/>
            <a:ext cx="144720" cy="150480"/>
          </a:xfrm>
          <a:custGeom>
            <a:avLst/>
            <a:gdLst/>
            <a:ahLst/>
            <a:rect l="l" t="t" r="r" b="b"/>
            <a:pathLst>
              <a:path w="16201" h="21600">
                <a:moveTo>
                  <a:pt x="15810" y="21600"/>
                </a:moveTo>
                <a:cubicBezTo>
                  <a:pt x="-5399" y="16118"/>
                  <a:pt x="-5269" y="8918"/>
                  <a:pt x="16201" y="0"/>
                </a:cubicBezTo>
              </a:path>
            </a:pathLst>
          </a:custGeom>
          <a:noFill/>
          <a:ln w="25560">
            <a:solidFill>
              <a:schemeClr val="accent1"/>
            </a:solidFill>
            <a:round/>
          </a:ln>
          <a:effectLst>
            <a:outerShdw blurRad="38100" dir="5400000" dist="20160" rotWithShape="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365" name="Line 30"/>
          <p:cNvSpPr/>
          <p:nvPr/>
        </p:nvSpPr>
        <p:spPr>
          <a:xfrm flipH="1">
            <a:off x="1765800" y="2391120"/>
            <a:ext cx="376200" cy="360"/>
          </a:xfrm>
          <a:prstGeom prst="line">
            <a:avLst/>
          </a:prstGeom>
          <a:ln w="12600">
            <a:solidFill>
              <a:schemeClr val="accent1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66" name="CustomShape 31"/>
          <p:cNvSpPr/>
          <p:nvPr/>
        </p:nvSpPr>
        <p:spPr>
          <a:xfrm>
            <a:off x="444240" y="2131560"/>
            <a:ext cx="1294560" cy="4237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45720" rIns="45720" tIns="45000" bIns="45000" anchor="ctr"/>
          <a:p>
            <a:pPr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latin typeface="Arial"/>
                <a:ea typeface="Arial"/>
              </a:rPr>
              <a:t>New route</a:t>
            </a:r>
            <a:endParaRPr b="0" lang="en-US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100" spc="-1" strike="noStrike">
                <a:solidFill>
                  <a:srgbClr val="ff2600"/>
                </a:solidFill>
                <a:latin typeface="Arial"/>
                <a:ea typeface="Arial"/>
              </a:rPr>
              <a:t>Triggered Update!!!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367" name="CustomShape 32"/>
          <p:cNvSpPr/>
          <p:nvPr/>
        </p:nvSpPr>
        <p:spPr>
          <a:xfrm>
            <a:off x="6225120" y="2317680"/>
            <a:ext cx="116640" cy="165960"/>
          </a:xfrm>
          <a:custGeom>
            <a:avLst/>
            <a:gdLst/>
            <a:ahLst/>
            <a:rect l="l" t="t" r="r" b="b"/>
            <a:pathLst>
              <a:path w="16321" h="21600">
                <a:moveTo>
                  <a:pt x="16321" y="21600"/>
                </a:moveTo>
                <a:cubicBezTo>
                  <a:pt x="-3566" y="17693"/>
                  <a:pt x="-5279" y="10493"/>
                  <a:pt x="11183" y="0"/>
                </a:cubicBezTo>
              </a:path>
            </a:pathLst>
          </a:custGeom>
          <a:noFill/>
          <a:ln w="25560">
            <a:solidFill>
              <a:schemeClr val="accent1"/>
            </a:solidFill>
            <a:round/>
          </a:ln>
          <a:effectLst>
            <a:outerShdw blurRad="38100" dir="5400000" dist="20160" rotWithShape="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368" name="CustomShape 33"/>
          <p:cNvSpPr/>
          <p:nvPr/>
        </p:nvSpPr>
        <p:spPr>
          <a:xfrm>
            <a:off x="5120280" y="1425240"/>
            <a:ext cx="1409400" cy="4237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ctr"/>
          <a:p>
            <a:pPr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latin typeface="Arial"/>
                <a:ea typeface="Arial"/>
              </a:rPr>
              <a:t>New route</a:t>
            </a:r>
            <a:endParaRPr b="0" lang="en-US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100" spc="-1" strike="noStrike">
                <a:solidFill>
                  <a:srgbClr val="ff2600"/>
                </a:solidFill>
                <a:latin typeface="Arial"/>
                <a:ea typeface="Arial"/>
              </a:rPr>
              <a:t>Triggered Update!!!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369" name="Line 34"/>
          <p:cNvSpPr/>
          <p:nvPr/>
        </p:nvSpPr>
        <p:spPr>
          <a:xfrm flipH="1" flipV="1">
            <a:off x="6012720" y="1784880"/>
            <a:ext cx="250920" cy="489240"/>
          </a:xfrm>
          <a:prstGeom prst="line">
            <a:avLst/>
          </a:prstGeom>
          <a:ln w="12600">
            <a:solidFill>
              <a:schemeClr val="accent1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70" name="CustomShape 35"/>
          <p:cNvSpPr/>
          <p:nvPr/>
        </p:nvSpPr>
        <p:spPr>
          <a:xfrm>
            <a:off x="3681000" y="5047560"/>
            <a:ext cx="81720" cy="180360"/>
          </a:xfrm>
          <a:custGeom>
            <a:avLst/>
            <a:gdLst/>
            <a:ahLst/>
            <a:rect l="l" t="t" r="r" b="b"/>
            <a:pathLst>
              <a:path w="16312" h="21600">
                <a:moveTo>
                  <a:pt x="16312" y="21600"/>
                </a:moveTo>
                <a:cubicBezTo>
                  <a:pt x="-3637" y="16097"/>
                  <a:pt x="-5288" y="8897"/>
                  <a:pt x="11360" y="0"/>
                </a:cubicBezTo>
              </a:path>
            </a:pathLst>
          </a:custGeom>
          <a:noFill/>
          <a:ln w="25560">
            <a:solidFill>
              <a:schemeClr val="accent1"/>
            </a:solidFill>
            <a:round/>
          </a:ln>
          <a:effectLst>
            <a:outerShdw blurRad="38100" dir="5400000" dist="20160" rotWithShape="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371" name="CustomShape 36"/>
          <p:cNvSpPr/>
          <p:nvPr/>
        </p:nvSpPr>
        <p:spPr>
          <a:xfrm>
            <a:off x="3070800" y="5539320"/>
            <a:ext cx="1294560" cy="4237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45720" rIns="45720" tIns="45000" bIns="45000" anchor="ctr"/>
          <a:p>
            <a:pPr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latin typeface="Arial"/>
                <a:ea typeface="Arial"/>
              </a:rPr>
              <a:t>New route</a:t>
            </a:r>
            <a:endParaRPr b="0" lang="en-US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100" spc="-1" strike="noStrike">
                <a:solidFill>
                  <a:srgbClr val="ff2600"/>
                </a:solidFill>
                <a:latin typeface="Arial"/>
                <a:ea typeface="Arial"/>
              </a:rPr>
              <a:t>Triggered Update!!!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372" name="Line 37"/>
          <p:cNvSpPr/>
          <p:nvPr/>
        </p:nvSpPr>
        <p:spPr>
          <a:xfrm flipH="1">
            <a:off x="3521520" y="5241600"/>
            <a:ext cx="153360" cy="357480"/>
          </a:xfrm>
          <a:prstGeom prst="line">
            <a:avLst/>
          </a:prstGeom>
          <a:ln w="12600">
            <a:solidFill>
              <a:schemeClr val="accent1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73" name="CustomShape 38"/>
          <p:cNvSpPr/>
          <p:nvPr/>
        </p:nvSpPr>
        <p:spPr>
          <a:xfrm>
            <a:off x="294480" y="274320"/>
            <a:ext cx="7476480" cy="384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1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After the triggered update</a:t>
            </a:r>
            <a:endParaRPr b="0" lang="en-US" sz="2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9" dur="indefinite" restart="never" nodeType="tmRoot">
          <p:childTnLst>
            <p:seq>
              <p:cTn id="2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CustomShape 1"/>
          <p:cNvSpPr/>
          <p:nvPr/>
        </p:nvSpPr>
        <p:spPr>
          <a:xfrm>
            <a:off x="8540640" y="6441840"/>
            <a:ext cx="260280" cy="2620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/>
          <a:p>
            <a:pPr algn="r">
              <a:lnSpc>
                <a:spcPct val="100000"/>
              </a:lnSpc>
            </a:pPr>
            <a:fld id="{1BA0D343-55C2-4413-A947-13452686B519}" type="slidenum">
              <a:rPr b="0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1</a:t>
            </a:fld>
            <a:endParaRPr b="0" lang="en-US" sz="1200" spc="-1" strike="noStrike">
              <a:latin typeface="Arial"/>
            </a:endParaRPr>
          </a:p>
        </p:txBody>
      </p:sp>
      <p:grpSp>
        <p:nvGrpSpPr>
          <p:cNvPr id="375" name="Group 2"/>
          <p:cNvGrpSpPr/>
          <p:nvPr/>
        </p:nvGrpSpPr>
        <p:grpSpPr>
          <a:xfrm>
            <a:off x="2271600" y="2721600"/>
            <a:ext cx="3846960" cy="438120"/>
            <a:chOff x="2271600" y="2721600"/>
            <a:chExt cx="3846960" cy="438120"/>
          </a:xfrm>
        </p:grpSpPr>
        <p:grpSp>
          <p:nvGrpSpPr>
            <p:cNvPr id="376" name="Group 3"/>
            <p:cNvGrpSpPr/>
            <p:nvPr/>
          </p:nvGrpSpPr>
          <p:grpSpPr>
            <a:xfrm>
              <a:off x="2271600" y="2721600"/>
              <a:ext cx="495360" cy="438120"/>
              <a:chOff x="2271600" y="2721600"/>
              <a:chExt cx="495360" cy="438120"/>
            </a:xfrm>
          </p:grpSpPr>
          <p:sp>
            <p:nvSpPr>
              <p:cNvPr id="377" name="CustomShape 4"/>
              <p:cNvSpPr/>
              <p:nvPr/>
            </p:nvSpPr>
            <p:spPr>
              <a:xfrm>
                <a:off x="2271600" y="2721600"/>
                <a:ext cx="495360" cy="438120"/>
              </a:xfrm>
              <a:prstGeom prst="ellipse">
                <a:avLst/>
              </a:prstGeom>
              <a:solidFill>
                <a:srgbClr val="ffffff"/>
              </a:solidFill>
              <a:ln w="25560">
                <a:solidFill>
                  <a:schemeClr val="accent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78" name="CustomShape 5"/>
              <p:cNvSpPr/>
              <p:nvPr/>
            </p:nvSpPr>
            <p:spPr>
              <a:xfrm>
                <a:off x="2344320" y="2786040"/>
                <a:ext cx="349560" cy="363600"/>
              </a:xfrm>
              <a:prstGeom prst="rect">
                <a:avLst/>
              </a:prstGeom>
              <a:noFill/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45720" rIns="45720" tIns="45000" bIns="45000"/>
              <a:p>
                <a:pPr algn="ctr">
                  <a:lnSpc>
                    <a:spcPct val="100000"/>
                  </a:lnSpc>
                </a:pPr>
                <a:r>
                  <a:rPr b="0" lang="en-US" sz="1800" spc="-1" strike="noStrike">
                    <a:solidFill>
                      <a:srgbClr val="000000"/>
                    </a:solidFill>
                    <a:latin typeface="Arial"/>
                    <a:ea typeface="Arial"/>
                  </a:rPr>
                  <a:t>1</a:t>
                </a:r>
                <a:endParaRPr b="0" lang="en-US" sz="1800" spc="-1" strike="noStrike">
                  <a:latin typeface="Arial"/>
                </a:endParaRPr>
              </a:p>
            </p:txBody>
          </p:sp>
        </p:grpSp>
        <p:grpSp>
          <p:nvGrpSpPr>
            <p:cNvPr id="379" name="Group 6"/>
            <p:cNvGrpSpPr/>
            <p:nvPr/>
          </p:nvGrpSpPr>
          <p:grpSpPr>
            <a:xfrm>
              <a:off x="3393720" y="2721600"/>
              <a:ext cx="495360" cy="438120"/>
              <a:chOff x="3393720" y="2721600"/>
              <a:chExt cx="495360" cy="438120"/>
            </a:xfrm>
          </p:grpSpPr>
          <p:sp>
            <p:nvSpPr>
              <p:cNvPr id="380" name="CustomShape 7"/>
              <p:cNvSpPr/>
              <p:nvPr/>
            </p:nvSpPr>
            <p:spPr>
              <a:xfrm>
                <a:off x="3393720" y="2721600"/>
                <a:ext cx="495360" cy="438120"/>
              </a:xfrm>
              <a:prstGeom prst="ellipse">
                <a:avLst/>
              </a:prstGeom>
              <a:solidFill>
                <a:srgbClr val="ffffff"/>
              </a:solidFill>
              <a:ln w="25560">
                <a:solidFill>
                  <a:schemeClr val="accent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81" name="CustomShape 8"/>
              <p:cNvSpPr/>
              <p:nvPr/>
            </p:nvSpPr>
            <p:spPr>
              <a:xfrm>
                <a:off x="3466440" y="2786040"/>
                <a:ext cx="349560" cy="363600"/>
              </a:xfrm>
              <a:prstGeom prst="rect">
                <a:avLst/>
              </a:prstGeom>
              <a:noFill/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45720" rIns="45720" tIns="45000" bIns="45000"/>
              <a:p>
                <a:pPr algn="ctr">
                  <a:lnSpc>
                    <a:spcPct val="100000"/>
                  </a:lnSpc>
                </a:pPr>
                <a:r>
                  <a:rPr b="0" lang="en-US" sz="1800" spc="-1" strike="noStrike">
                    <a:solidFill>
                      <a:srgbClr val="000000"/>
                    </a:solidFill>
                    <a:latin typeface="Arial"/>
                    <a:ea typeface="Arial"/>
                  </a:rPr>
                  <a:t>2</a:t>
                </a:r>
                <a:endParaRPr b="0" lang="en-US" sz="1800" spc="-1" strike="noStrike">
                  <a:latin typeface="Arial"/>
                </a:endParaRPr>
              </a:p>
            </p:txBody>
          </p:sp>
        </p:grpSp>
        <p:grpSp>
          <p:nvGrpSpPr>
            <p:cNvPr id="382" name="Group 9"/>
            <p:cNvGrpSpPr/>
            <p:nvPr/>
          </p:nvGrpSpPr>
          <p:grpSpPr>
            <a:xfrm>
              <a:off x="4512960" y="2721600"/>
              <a:ext cx="495360" cy="438120"/>
              <a:chOff x="4512960" y="2721600"/>
              <a:chExt cx="495360" cy="438120"/>
            </a:xfrm>
          </p:grpSpPr>
          <p:sp>
            <p:nvSpPr>
              <p:cNvPr id="383" name="CustomShape 10"/>
              <p:cNvSpPr/>
              <p:nvPr/>
            </p:nvSpPr>
            <p:spPr>
              <a:xfrm>
                <a:off x="4512960" y="2721600"/>
                <a:ext cx="495360" cy="438120"/>
              </a:xfrm>
              <a:prstGeom prst="ellipse">
                <a:avLst/>
              </a:prstGeom>
              <a:solidFill>
                <a:srgbClr val="ffffff"/>
              </a:solidFill>
              <a:ln w="25560">
                <a:solidFill>
                  <a:schemeClr val="accent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84" name="CustomShape 11"/>
              <p:cNvSpPr/>
              <p:nvPr/>
            </p:nvSpPr>
            <p:spPr>
              <a:xfrm>
                <a:off x="4586040" y="2786040"/>
                <a:ext cx="349560" cy="363600"/>
              </a:xfrm>
              <a:prstGeom prst="rect">
                <a:avLst/>
              </a:prstGeom>
              <a:noFill/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45720" rIns="45720" tIns="45000" bIns="45000"/>
              <a:p>
                <a:pPr algn="ctr">
                  <a:lnSpc>
                    <a:spcPct val="100000"/>
                  </a:lnSpc>
                </a:pPr>
                <a:r>
                  <a:rPr b="0" lang="en-US" sz="1800" spc="-1" strike="noStrike">
                    <a:solidFill>
                      <a:srgbClr val="000000"/>
                    </a:solidFill>
                    <a:latin typeface="Arial"/>
                    <a:ea typeface="Arial"/>
                  </a:rPr>
                  <a:t>3</a:t>
                </a:r>
                <a:endParaRPr b="0" lang="en-US" sz="1800" spc="-1" strike="noStrike">
                  <a:latin typeface="Arial"/>
                </a:endParaRPr>
              </a:p>
            </p:txBody>
          </p:sp>
        </p:grpSp>
        <p:grpSp>
          <p:nvGrpSpPr>
            <p:cNvPr id="385" name="Group 12"/>
            <p:cNvGrpSpPr/>
            <p:nvPr/>
          </p:nvGrpSpPr>
          <p:grpSpPr>
            <a:xfrm>
              <a:off x="5623200" y="2721600"/>
              <a:ext cx="495360" cy="438120"/>
              <a:chOff x="5623200" y="2721600"/>
              <a:chExt cx="495360" cy="438120"/>
            </a:xfrm>
          </p:grpSpPr>
          <p:sp>
            <p:nvSpPr>
              <p:cNvPr id="386" name="CustomShape 13"/>
              <p:cNvSpPr/>
              <p:nvPr/>
            </p:nvSpPr>
            <p:spPr>
              <a:xfrm>
                <a:off x="5623200" y="2721600"/>
                <a:ext cx="495360" cy="438120"/>
              </a:xfrm>
              <a:prstGeom prst="ellipse">
                <a:avLst/>
              </a:prstGeom>
              <a:solidFill>
                <a:srgbClr val="ffffff"/>
              </a:solidFill>
              <a:ln w="25560">
                <a:solidFill>
                  <a:schemeClr val="accent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87" name="CustomShape 14"/>
              <p:cNvSpPr/>
              <p:nvPr/>
            </p:nvSpPr>
            <p:spPr>
              <a:xfrm>
                <a:off x="5696280" y="2786040"/>
                <a:ext cx="349560" cy="363600"/>
              </a:xfrm>
              <a:prstGeom prst="rect">
                <a:avLst/>
              </a:prstGeom>
              <a:noFill/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45720" rIns="45720" tIns="45000" bIns="45000"/>
              <a:p>
                <a:pPr algn="ctr">
                  <a:lnSpc>
                    <a:spcPct val="100000"/>
                  </a:lnSpc>
                </a:pPr>
                <a:r>
                  <a:rPr b="0" lang="en-US" sz="1800" spc="-1" strike="noStrike">
                    <a:solidFill>
                      <a:srgbClr val="000000"/>
                    </a:solidFill>
                    <a:latin typeface="Arial"/>
                    <a:ea typeface="Arial"/>
                  </a:rPr>
                  <a:t>4</a:t>
                </a:r>
                <a:endParaRPr b="0" lang="en-US" sz="1800" spc="-1" strike="noStrike">
                  <a:latin typeface="Arial"/>
                </a:endParaRPr>
              </a:p>
            </p:txBody>
          </p:sp>
        </p:grpSp>
        <p:sp>
          <p:nvSpPr>
            <p:cNvPr id="388" name="Line 15"/>
            <p:cNvSpPr/>
            <p:nvPr/>
          </p:nvSpPr>
          <p:spPr>
            <a:xfrm>
              <a:off x="2763720" y="2954880"/>
              <a:ext cx="608400" cy="360"/>
            </a:xfrm>
            <a:prstGeom prst="line">
              <a:avLst/>
            </a:prstGeom>
            <a:ln w="25560">
              <a:solidFill>
                <a:schemeClr val="accent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89" name="Line 16"/>
            <p:cNvSpPr/>
            <p:nvPr/>
          </p:nvSpPr>
          <p:spPr>
            <a:xfrm>
              <a:off x="3891960" y="2941560"/>
              <a:ext cx="608400" cy="360"/>
            </a:xfrm>
            <a:prstGeom prst="line">
              <a:avLst/>
            </a:prstGeom>
            <a:ln w="25560">
              <a:solidFill>
                <a:schemeClr val="accent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90" name="Line 17"/>
            <p:cNvSpPr/>
            <p:nvPr/>
          </p:nvSpPr>
          <p:spPr>
            <a:xfrm>
              <a:off x="5029200" y="2941560"/>
              <a:ext cx="608400" cy="360"/>
            </a:xfrm>
            <a:prstGeom prst="line">
              <a:avLst/>
            </a:prstGeom>
            <a:ln w="25560">
              <a:solidFill>
                <a:schemeClr val="accent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391" name="Line 18"/>
          <p:cNvSpPr/>
          <p:nvPr/>
        </p:nvSpPr>
        <p:spPr>
          <a:xfrm flipH="1">
            <a:off x="1859760" y="3108960"/>
            <a:ext cx="456480" cy="456480"/>
          </a:xfrm>
          <a:prstGeom prst="line">
            <a:avLst/>
          </a:prstGeom>
          <a:ln w="12600">
            <a:solidFill>
              <a:srgbClr val="ff26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graphicFrame>
        <p:nvGraphicFramePr>
          <p:cNvPr id="392" name="Table 19"/>
          <p:cNvGraphicFramePr/>
          <p:nvPr/>
        </p:nvGraphicFramePr>
        <p:xfrm>
          <a:off x="2223360" y="918720"/>
          <a:ext cx="2847240" cy="1282320"/>
        </p:xfrm>
        <a:graphic>
          <a:graphicData uri="http://schemas.openxmlformats.org/drawingml/2006/table">
            <a:tbl>
              <a:tblPr/>
              <a:tblGrid>
                <a:gridCol w="489600"/>
                <a:gridCol w="586080"/>
                <a:gridCol w="619560"/>
                <a:gridCol w="643680"/>
                <a:gridCol w="508680"/>
              </a:tblGrid>
              <a:tr h="34812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9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Dest. ID</a:t>
                      </a:r>
                      <a:endParaRPr b="0" lang="en-US" sz="9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acfdb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9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Next Hop</a:t>
                      </a:r>
                      <a:endParaRPr b="0" lang="en-US" sz="9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acfdb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9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Total Hop</a:t>
                      </a:r>
                      <a:endParaRPr b="0" lang="en-US" sz="9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acfdb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9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Metric(dB)</a:t>
                      </a:r>
                      <a:endParaRPr b="0" lang="en-US" sz="9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acfdb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9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Seq. No</a:t>
                      </a:r>
                      <a:endParaRPr b="0" lang="en-US" sz="9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acfdb"/>
                    </a:solidFill>
                  </a:tcPr>
                </a:tc>
              </a:tr>
              <a:tr h="23364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2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6e9ee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0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6e9ee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0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6e9ee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0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6e9ee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ff2600"/>
                          </a:solidFill>
                          <a:latin typeface="Arial"/>
                          <a:ea typeface="Arial"/>
                        </a:rPr>
                        <a:t>2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6e9ee"/>
                    </a:solidFill>
                  </a:tcPr>
                </a:tc>
              </a:tr>
              <a:tr h="23364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1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acfdb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1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acfdb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1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acfdb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-57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acfdb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ff2600"/>
                          </a:solidFill>
                          <a:latin typeface="Arial"/>
                          <a:ea typeface="Arial"/>
                        </a:rPr>
                        <a:t>2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acfdb"/>
                    </a:solidFill>
                  </a:tcPr>
                </a:tc>
              </a:tr>
              <a:tr h="23364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3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6e9ee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3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6e9ee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1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6e9ee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-60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6e9ee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ff2600"/>
                          </a:solidFill>
                          <a:latin typeface="Arial"/>
                          <a:ea typeface="Arial"/>
                        </a:rPr>
                        <a:t>2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6e9ee"/>
                    </a:solidFill>
                  </a:tcPr>
                </a:tc>
              </a:tr>
              <a:tr h="23364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4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acfdb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3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acfdb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2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acfdb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-120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acfdb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ff2600"/>
                          </a:solidFill>
                          <a:latin typeface="Arial"/>
                          <a:ea typeface="Arial"/>
                        </a:rPr>
                        <a:t>2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acfdb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93" name="Table 20"/>
          <p:cNvGraphicFramePr/>
          <p:nvPr/>
        </p:nvGraphicFramePr>
        <p:xfrm>
          <a:off x="275400" y="3624120"/>
          <a:ext cx="2847240" cy="1282320"/>
        </p:xfrm>
        <a:graphic>
          <a:graphicData uri="http://schemas.openxmlformats.org/drawingml/2006/table">
            <a:tbl>
              <a:tblPr/>
              <a:tblGrid>
                <a:gridCol w="489600"/>
                <a:gridCol w="586080"/>
                <a:gridCol w="619560"/>
                <a:gridCol w="643680"/>
                <a:gridCol w="508680"/>
              </a:tblGrid>
              <a:tr h="34812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9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Dest. ID</a:t>
                      </a:r>
                      <a:endParaRPr b="0" lang="en-US" sz="9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acfdb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9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Next Hop</a:t>
                      </a:r>
                      <a:endParaRPr b="0" lang="en-US" sz="9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acfdb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9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Total Hop</a:t>
                      </a:r>
                      <a:endParaRPr b="0" lang="en-US" sz="9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acfdb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9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Metric(dB)</a:t>
                      </a:r>
                      <a:endParaRPr b="0" lang="en-US" sz="9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acfdb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9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Seq. No</a:t>
                      </a:r>
                      <a:endParaRPr b="0" lang="en-US" sz="9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acfdb"/>
                    </a:solidFill>
                  </a:tcPr>
                </a:tc>
              </a:tr>
              <a:tr h="23364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1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6e9ee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0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6e9ee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0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6e9ee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0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6e9ee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ff2600"/>
                          </a:solidFill>
                          <a:latin typeface="Arial"/>
                          <a:ea typeface="Arial"/>
                        </a:rPr>
                        <a:t>2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6e9ee"/>
                    </a:solidFill>
                  </a:tcPr>
                </a:tc>
              </a:tr>
              <a:tr h="23364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2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acfdb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2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acfdb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1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acfdb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-58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acfdb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ff2600"/>
                          </a:solidFill>
                          <a:latin typeface="Arial"/>
                          <a:ea typeface="Arial"/>
                        </a:rPr>
                        <a:t>2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acfdb"/>
                    </a:solidFill>
                  </a:tcPr>
                </a:tc>
              </a:tr>
              <a:tr h="23364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3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6e9ee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2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6e9ee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2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6e9ee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-112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6e9ee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ff2600"/>
                          </a:solidFill>
                          <a:latin typeface="Arial"/>
                          <a:ea typeface="Arial"/>
                        </a:rPr>
                        <a:t>2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6e9ee"/>
                    </a:solidFill>
                  </a:tcPr>
                </a:tc>
              </a:tr>
              <a:tr h="23364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4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acfdb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2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acfdb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3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acfdb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-174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acfdb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ff2600"/>
                          </a:solidFill>
                          <a:latin typeface="Arial"/>
                          <a:ea typeface="Arial"/>
                        </a:rPr>
                        <a:t>2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acfdb"/>
                    </a:solidFill>
                  </a:tcPr>
                </a:tc>
              </a:tr>
            </a:tbl>
          </a:graphicData>
        </a:graphic>
      </p:graphicFrame>
      <p:sp>
        <p:nvSpPr>
          <p:cNvPr id="394" name="Line 21"/>
          <p:cNvSpPr/>
          <p:nvPr/>
        </p:nvSpPr>
        <p:spPr>
          <a:xfrm flipV="1">
            <a:off x="3647160" y="2256120"/>
            <a:ext cx="360" cy="453960"/>
          </a:xfrm>
          <a:prstGeom prst="line">
            <a:avLst/>
          </a:prstGeom>
          <a:ln w="12600">
            <a:solidFill>
              <a:srgbClr val="ff26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95" name="Line 22"/>
          <p:cNvSpPr/>
          <p:nvPr/>
        </p:nvSpPr>
        <p:spPr>
          <a:xfrm>
            <a:off x="4764600" y="3175200"/>
            <a:ext cx="360" cy="453600"/>
          </a:xfrm>
          <a:prstGeom prst="line">
            <a:avLst/>
          </a:prstGeom>
          <a:ln w="12600">
            <a:solidFill>
              <a:srgbClr val="ff26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graphicFrame>
        <p:nvGraphicFramePr>
          <p:cNvPr id="396" name="Table 23"/>
          <p:cNvGraphicFramePr/>
          <p:nvPr/>
        </p:nvGraphicFramePr>
        <p:xfrm>
          <a:off x="3679920" y="3642480"/>
          <a:ext cx="2847240" cy="1282320"/>
        </p:xfrm>
        <a:graphic>
          <a:graphicData uri="http://schemas.openxmlformats.org/drawingml/2006/table">
            <a:tbl>
              <a:tblPr/>
              <a:tblGrid>
                <a:gridCol w="489600"/>
                <a:gridCol w="586080"/>
                <a:gridCol w="619560"/>
                <a:gridCol w="643680"/>
                <a:gridCol w="508680"/>
              </a:tblGrid>
              <a:tr h="34812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9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Dest. ID</a:t>
                      </a:r>
                      <a:endParaRPr b="0" lang="en-US" sz="9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acfdb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9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Next Hop</a:t>
                      </a:r>
                      <a:endParaRPr b="0" lang="en-US" sz="9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acfdb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9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Total Hop</a:t>
                      </a:r>
                      <a:endParaRPr b="0" lang="en-US" sz="9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acfdb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9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Metric(dB)</a:t>
                      </a:r>
                      <a:endParaRPr b="0" lang="en-US" sz="9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acfdb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9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Seq. No</a:t>
                      </a:r>
                      <a:endParaRPr b="0" lang="en-US" sz="9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acfdb"/>
                    </a:solidFill>
                  </a:tcPr>
                </a:tc>
              </a:tr>
              <a:tr h="23364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3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6e9ee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0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6e9ee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0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6e9ee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0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6e9ee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ff2600"/>
                          </a:solidFill>
                          <a:latin typeface="Arial"/>
                          <a:ea typeface="Arial"/>
                        </a:rPr>
                        <a:t>2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6e9ee"/>
                    </a:solidFill>
                  </a:tcPr>
                </a:tc>
              </a:tr>
              <a:tr h="23364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2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acfdb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2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acfdb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1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acfdb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-61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acfdb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ff2600"/>
                          </a:solidFill>
                          <a:latin typeface="Arial"/>
                          <a:ea typeface="Arial"/>
                        </a:rPr>
                        <a:t>2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acfdb"/>
                    </a:solidFill>
                  </a:tcPr>
                </a:tc>
              </a:tr>
              <a:tr h="23364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4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6e9ee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4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6e9ee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1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6e9ee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-52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6e9ee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ff2600"/>
                          </a:solidFill>
                          <a:latin typeface="Arial"/>
                          <a:ea typeface="Arial"/>
                        </a:rPr>
                        <a:t>2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6e9ee"/>
                    </a:solidFill>
                  </a:tcPr>
                </a:tc>
              </a:tr>
              <a:tr h="23364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1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acfdb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2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acfdb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2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acfdb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-110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acfdb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ff2600"/>
                          </a:solidFill>
                          <a:latin typeface="Arial"/>
                          <a:ea typeface="Arial"/>
                        </a:rPr>
                        <a:t>2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acfdb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97" name="Table 24"/>
          <p:cNvGraphicFramePr/>
          <p:nvPr/>
        </p:nvGraphicFramePr>
        <p:xfrm>
          <a:off x="6273000" y="882720"/>
          <a:ext cx="2847240" cy="1282320"/>
        </p:xfrm>
        <a:graphic>
          <a:graphicData uri="http://schemas.openxmlformats.org/drawingml/2006/table">
            <a:tbl>
              <a:tblPr/>
              <a:tblGrid>
                <a:gridCol w="489600"/>
                <a:gridCol w="586080"/>
                <a:gridCol w="619560"/>
                <a:gridCol w="643680"/>
                <a:gridCol w="508680"/>
              </a:tblGrid>
              <a:tr h="34812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9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Dest. ID</a:t>
                      </a:r>
                      <a:endParaRPr b="0" lang="en-US" sz="9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acfdb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9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Next Hop</a:t>
                      </a:r>
                      <a:endParaRPr b="0" lang="en-US" sz="9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acfdb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9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Total Hop</a:t>
                      </a:r>
                      <a:endParaRPr b="0" lang="en-US" sz="9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acfdb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9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Metric(dB)</a:t>
                      </a:r>
                      <a:endParaRPr b="0" lang="en-US" sz="9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acfdb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9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Seq. No</a:t>
                      </a:r>
                      <a:endParaRPr b="0" lang="en-US" sz="9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acfdb"/>
                    </a:solidFill>
                  </a:tcPr>
                </a:tc>
              </a:tr>
              <a:tr h="23364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4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6e9ee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0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6e9ee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0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6e9ee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0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6e9ee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ff2600"/>
                          </a:solidFill>
                          <a:latin typeface="Arial"/>
                          <a:ea typeface="Arial"/>
                        </a:rPr>
                        <a:t>2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6e9ee"/>
                    </a:solidFill>
                  </a:tcPr>
                </a:tc>
              </a:tr>
              <a:tr h="23364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3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acfdb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3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acfdb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1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acfdb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-54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acfdb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ff2600"/>
                          </a:solidFill>
                          <a:latin typeface="Arial"/>
                          <a:ea typeface="Arial"/>
                        </a:rPr>
                        <a:t>2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acfdb"/>
                    </a:solidFill>
                  </a:tcPr>
                </a:tc>
              </a:tr>
              <a:tr h="23364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2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6e9ee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3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6e9ee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2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6e9ee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-116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6e9ee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ff2600"/>
                          </a:solidFill>
                          <a:latin typeface="Arial"/>
                          <a:ea typeface="Arial"/>
                        </a:rPr>
                        <a:t>2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6e9ee"/>
                    </a:solidFill>
                  </a:tcPr>
                </a:tc>
              </a:tr>
              <a:tr h="23364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1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acfdb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3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acfdb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3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acfdb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-170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acfdb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ff2600"/>
                          </a:solidFill>
                          <a:latin typeface="Arial"/>
                          <a:ea typeface="Arial"/>
                        </a:rPr>
                        <a:t>2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acfdb"/>
                    </a:solidFill>
                  </a:tcPr>
                </a:tc>
              </a:tr>
            </a:tbl>
          </a:graphicData>
        </a:graphic>
      </p:graphicFrame>
      <p:sp>
        <p:nvSpPr>
          <p:cNvPr id="398" name="Line 25"/>
          <p:cNvSpPr/>
          <p:nvPr/>
        </p:nvSpPr>
        <p:spPr>
          <a:xfrm flipV="1">
            <a:off x="5976000" y="2306160"/>
            <a:ext cx="449280" cy="449640"/>
          </a:xfrm>
          <a:prstGeom prst="line">
            <a:avLst/>
          </a:prstGeom>
          <a:ln w="12600">
            <a:solidFill>
              <a:srgbClr val="ff26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99" name="CustomShape 26"/>
          <p:cNvSpPr/>
          <p:nvPr/>
        </p:nvSpPr>
        <p:spPr>
          <a:xfrm>
            <a:off x="6153120" y="2029680"/>
            <a:ext cx="116640" cy="165960"/>
          </a:xfrm>
          <a:custGeom>
            <a:avLst/>
            <a:gdLst/>
            <a:ahLst/>
            <a:rect l="l" t="t" r="r" b="b"/>
            <a:pathLst>
              <a:path w="16321" h="21600">
                <a:moveTo>
                  <a:pt x="16321" y="21600"/>
                </a:moveTo>
                <a:cubicBezTo>
                  <a:pt x="-3566" y="17693"/>
                  <a:pt x="-5279" y="10493"/>
                  <a:pt x="11183" y="0"/>
                </a:cubicBezTo>
              </a:path>
            </a:pathLst>
          </a:custGeom>
          <a:noFill/>
          <a:ln w="25560">
            <a:solidFill>
              <a:schemeClr val="accent1"/>
            </a:solidFill>
            <a:round/>
          </a:ln>
          <a:effectLst>
            <a:outerShdw blurRad="38100" dir="5400000" dist="20160" rotWithShape="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400" name="CustomShape 27"/>
          <p:cNvSpPr/>
          <p:nvPr/>
        </p:nvSpPr>
        <p:spPr>
          <a:xfrm>
            <a:off x="5120280" y="1137240"/>
            <a:ext cx="1409400" cy="4237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ctr"/>
          <a:p>
            <a:pPr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latin typeface="Arial"/>
                <a:ea typeface="Arial"/>
              </a:rPr>
              <a:t>New route</a:t>
            </a:r>
            <a:endParaRPr b="0" lang="en-US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100" spc="-1" strike="noStrike">
                <a:solidFill>
                  <a:srgbClr val="ff2600"/>
                </a:solidFill>
                <a:latin typeface="Arial"/>
                <a:ea typeface="Arial"/>
              </a:rPr>
              <a:t>Triggered Update!!!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401" name="Line 28"/>
          <p:cNvSpPr/>
          <p:nvPr/>
        </p:nvSpPr>
        <p:spPr>
          <a:xfrm flipH="1" flipV="1">
            <a:off x="5940720" y="1496880"/>
            <a:ext cx="250920" cy="489240"/>
          </a:xfrm>
          <a:prstGeom prst="line">
            <a:avLst/>
          </a:prstGeom>
          <a:ln w="12600">
            <a:solidFill>
              <a:schemeClr val="accent1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02" name="CustomShape 29"/>
          <p:cNvSpPr/>
          <p:nvPr/>
        </p:nvSpPr>
        <p:spPr>
          <a:xfrm>
            <a:off x="123120" y="4698000"/>
            <a:ext cx="144720" cy="150480"/>
          </a:xfrm>
          <a:custGeom>
            <a:avLst/>
            <a:gdLst/>
            <a:ahLst/>
            <a:rect l="l" t="t" r="r" b="b"/>
            <a:pathLst>
              <a:path w="16201" h="21600">
                <a:moveTo>
                  <a:pt x="15810" y="21600"/>
                </a:moveTo>
                <a:cubicBezTo>
                  <a:pt x="-5399" y="16118"/>
                  <a:pt x="-5269" y="8918"/>
                  <a:pt x="16201" y="0"/>
                </a:cubicBezTo>
              </a:path>
            </a:pathLst>
          </a:custGeom>
          <a:noFill/>
          <a:ln w="25560">
            <a:solidFill>
              <a:schemeClr val="accent1"/>
            </a:solidFill>
            <a:round/>
          </a:ln>
          <a:effectLst>
            <a:outerShdw blurRad="38100" dir="5400000" dist="20160" rotWithShape="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403" name="Line 30"/>
          <p:cNvSpPr/>
          <p:nvPr/>
        </p:nvSpPr>
        <p:spPr>
          <a:xfrm>
            <a:off x="284400" y="4911840"/>
            <a:ext cx="181080" cy="388800"/>
          </a:xfrm>
          <a:prstGeom prst="line">
            <a:avLst/>
          </a:prstGeom>
          <a:ln w="12600">
            <a:solidFill>
              <a:schemeClr val="accent1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04" name="CustomShape 31"/>
          <p:cNvSpPr/>
          <p:nvPr/>
        </p:nvSpPr>
        <p:spPr>
          <a:xfrm>
            <a:off x="372240" y="5302800"/>
            <a:ext cx="1294560" cy="4237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45720" rIns="45720" tIns="45000" bIns="45000" anchor="ctr"/>
          <a:p>
            <a:pPr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latin typeface="Arial"/>
                <a:ea typeface="Arial"/>
              </a:rPr>
              <a:t>New route</a:t>
            </a:r>
            <a:endParaRPr b="0" lang="en-US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100" spc="-1" strike="noStrike">
                <a:solidFill>
                  <a:srgbClr val="ff2600"/>
                </a:solidFill>
                <a:latin typeface="Arial"/>
                <a:ea typeface="Arial"/>
              </a:rPr>
              <a:t>Triggered Update!!!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405" name="CustomShape 32"/>
          <p:cNvSpPr/>
          <p:nvPr/>
        </p:nvSpPr>
        <p:spPr>
          <a:xfrm>
            <a:off x="294480" y="274320"/>
            <a:ext cx="7476480" cy="384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1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After the triggered update</a:t>
            </a:r>
            <a:endParaRPr b="0" lang="en-US" sz="2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1" dur="indefinite" restart="never" nodeType="tmRoot">
          <p:childTnLst>
            <p:seq>
              <p:cTn id="2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CustomShape 1"/>
          <p:cNvSpPr/>
          <p:nvPr/>
        </p:nvSpPr>
        <p:spPr>
          <a:xfrm>
            <a:off x="8529120" y="6441840"/>
            <a:ext cx="271440" cy="2620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/>
          <a:p>
            <a:pPr algn="r">
              <a:lnSpc>
                <a:spcPct val="100000"/>
              </a:lnSpc>
            </a:pPr>
            <a:fld id="{908B0FA3-4FB0-4561-A5F4-EB22415F6AC5}" type="slidenum">
              <a:rPr b="0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1</a:t>
            </a:fld>
            <a:endParaRPr b="0" lang="en-US" sz="1200" spc="-1" strike="noStrike">
              <a:latin typeface="Arial"/>
            </a:endParaRPr>
          </a:p>
        </p:txBody>
      </p:sp>
      <p:grpSp>
        <p:nvGrpSpPr>
          <p:cNvPr id="407" name="Group 2"/>
          <p:cNvGrpSpPr/>
          <p:nvPr/>
        </p:nvGrpSpPr>
        <p:grpSpPr>
          <a:xfrm>
            <a:off x="2192400" y="2943720"/>
            <a:ext cx="3846960" cy="438120"/>
            <a:chOff x="2192400" y="2943720"/>
            <a:chExt cx="3846960" cy="438120"/>
          </a:xfrm>
        </p:grpSpPr>
        <p:grpSp>
          <p:nvGrpSpPr>
            <p:cNvPr id="408" name="Group 3"/>
            <p:cNvGrpSpPr/>
            <p:nvPr/>
          </p:nvGrpSpPr>
          <p:grpSpPr>
            <a:xfrm>
              <a:off x="2192400" y="2943720"/>
              <a:ext cx="495360" cy="438120"/>
              <a:chOff x="2192400" y="2943720"/>
              <a:chExt cx="495360" cy="438120"/>
            </a:xfrm>
          </p:grpSpPr>
          <p:sp>
            <p:nvSpPr>
              <p:cNvPr id="409" name="CustomShape 4"/>
              <p:cNvSpPr/>
              <p:nvPr/>
            </p:nvSpPr>
            <p:spPr>
              <a:xfrm>
                <a:off x="2192400" y="2943720"/>
                <a:ext cx="495360" cy="438120"/>
              </a:xfrm>
              <a:prstGeom prst="ellipse">
                <a:avLst/>
              </a:prstGeom>
              <a:solidFill>
                <a:srgbClr val="ffffff"/>
              </a:solidFill>
              <a:ln w="25560">
                <a:solidFill>
                  <a:schemeClr val="accent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10" name="CustomShape 5"/>
              <p:cNvSpPr/>
              <p:nvPr/>
            </p:nvSpPr>
            <p:spPr>
              <a:xfrm>
                <a:off x="2265120" y="3008160"/>
                <a:ext cx="349560" cy="363600"/>
              </a:xfrm>
              <a:prstGeom prst="rect">
                <a:avLst/>
              </a:prstGeom>
              <a:noFill/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45720" rIns="45720" tIns="45000" bIns="45000"/>
              <a:p>
                <a:pPr algn="ctr">
                  <a:lnSpc>
                    <a:spcPct val="100000"/>
                  </a:lnSpc>
                </a:pPr>
                <a:r>
                  <a:rPr b="0" lang="en-US" sz="1800" spc="-1" strike="noStrike">
                    <a:solidFill>
                      <a:srgbClr val="000000"/>
                    </a:solidFill>
                    <a:latin typeface="Arial"/>
                    <a:ea typeface="Arial"/>
                  </a:rPr>
                  <a:t>1</a:t>
                </a:r>
                <a:endParaRPr b="0" lang="en-US" sz="1800" spc="-1" strike="noStrike">
                  <a:latin typeface="Arial"/>
                </a:endParaRPr>
              </a:p>
            </p:txBody>
          </p:sp>
        </p:grpSp>
        <p:grpSp>
          <p:nvGrpSpPr>
            <p:cNvPr id="411" name="Group 6"/>
            <p:cNvGrpSpPr/>
            <p:nvPr/>
          </p:nvGrpSpPr>
          <p:grpSpPr>
            <a:xfrm>
              <a:off x="3314160" y="2943720"/>
              <a:ext cx="495360" cy="438120"/>
              <a:chOff x="3314160" y="2943720"/>
              <a:chExt cx="495360" cy="438120"/>
            </a:xfrm>
          </p:grpSpPr>
          <p:sp>
            <p:nvSpPr>
              <p:cNvPr id="412" name="CustomShape 7"/>
              <p:cNvSpPr/>
              <p:nvPr/>
            </p:nvSpPr>
            <p:spPr>
              <a:xfrm>
                <a:off x="3314160" y="2943720"/>
                <a:ext cx="495360" cy="438120"/>
              </a:xfrm>
              <a:prstGeom prst="ellipse">
                <a:avLst/>
              </a:prstGeom>
              <a:solidFill>
                <a:srgbClr val="ffffff"/>
              </a:solidFill>
              <a:ln w="25560">
                <a:solidFill>
                  <a:schemeClr val="accent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13" name="CustomShape 8"/>
              <p:cNvSpPr/>
              <p:nvPr/>
            </p:nvSpPr>
            <p:spPr>
              <a:xfrm>
                <a:off x="3387240" y="3008160"/>
                <a:ext cx="349560" cy="363600"/>
              </a:xfrm>
              <a:prstGeom prst="rect">
                <a:avLst/>
              </a:prstGeom>
              <a:noFill/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45720" rIns="45720" tIns="45000" bIns="45000"/>
              <a:p>
                <a:pPr algn="ctr">
                  <a:lnSpc>
                    <a:spcPct val="100000"/>
                  </a:lnSpc>
                </a:pPr>
                <a:r>
                  <a:rPr b="0" lang="en-US" sz="1800" spc="-1" strike="noStrike">
                    <a:solidFill>
                      <a:srgbClr val="000000"/>
                    </a:solidFill>
                    <a:latin typeface="Arial"/>
                    <a:ea typeface="Arial"/>
                  </a:rPr>
                  <a:t>2</a:t>
                </a:r>
                <a:endParaRPr b="0" lang="en-US" sz="1800" spc="-1" strike="noStrike">
                  <a:latin typeface="Arial"/>
                </a:endParaRPr>
              </a:p>
            </p:txBody>
          </p:sp>
        </p:grpSp>
        <p:grpSp>
          <p:nvGrpSpPr>
            <p:cNvPr id="414" name="Group 9"/>
            <p:cNvGrpSpPr/>
            <p:nvPr/>
          </p:nvGrpSpPr>
          <p:grpSpPr>
            <a:xfrm>
              <a:off x="4433760" y="2943720"/>
              <a:ext cx="495360" cy="438120"/>
              <a:chOff x="4433760" y="2943720"/>
              <a:chExt cx="495360" cy="438120"/>
            </a:xfrm>
          </p:grpSpPr>
          <p:sp>
            <p:nvSpPr>
              <p:cNvPr id="415" name="CustomShape 10"/>
              <p:cNvSpPr/>
              <p:nvPr/>
            </p:nvSpPr>
            <p:spPr>
              <a:xfrm>
                <a:off x="4433760" y="2943720"/>
                <a:ext cx="495360" cy="438120"/>
              </a:xfrm>
              <a:prstGeom prst="ellipse">
                <a:avLst/>
              </a:prstGeom>
              <a:solidFill>
                <a:srgbClr val="ffffff"/>
              </a:solidFill>
              <a:ln w="25560">
                <a:solidFill>
                  <a:schemeClr val="accent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16" name="CustomShape 11"/>
              <p:cNvSpPr/>
              <p:nvPr/>
            </p:nvSpPr>
            <p:spPr>
              <a:xfrm>
                <a:off x="4506840" y="3008160"/>
                <a:ext cx="349560" cy="363600"/>
              </a:xfrm>
              <a:prstGeom prst="rect">
                <a:avLst/>
              </a:prstGeom>
              <a:noFill/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45720" rIns="45720" tIns="45000" bIns="45000"/>
              <a:p>
                <a:pPr algn="ctr">
                  <a:lnSpc>
                    <a:spcPct val="100000"/>
                  </a:lnSpc>
                </a:pPr>
                <a:r>
                  <a:rPr b="0" lang="en-US" sz="1800" spc="-1" strike="noStrike">
                    <a:solidFill>
                      <a:srgbClr val="000000"/>
                    </a:solidFill>
                    <a:latin typeface="Arial"/>
                    <a:ea typeface="Arial"/>
                  </a:rPr>
                  <a:t>3</a:t>
                </a:r>
                <a:endParaRPr b="0" lang="en-US" sz="1800" spc="-1" strike="noStrike">
                  <a:latin typeface="Arial"/>
                </a:endParaRPr>
              </a:p>
            </p:txBody>
          </p:sp>
        </p:grpSp>
        <p:grpSp>
          <p:nvGrpSpPr>
            <p:cNvPr id="417" name="Group 12"/>
            <p:cNvGrpSpPr/>
            <p:nvPr/>
          </p:nvGrpSpPr>
          <p:grpSpPr>
            <a:xfrm>
              <a:off x="5544000" y="2943720"/>
              <a:ext cx="495360" cy="438120"/>
              <a:chOff x="5544000" y="2943720"/>
              <a:chExt cx="495360" cy="438120"/>
            </a:xfrm>
          </p:grpSpPr>
          <p:sp>
            <p:nvSpPr>
              <p:cNvPr id="418" name="CustomShape 13"/>
              <p:cNvSpPr/>
              <p:nvPr/>
            </p:nvSpPr>
            <p:spPr>
              <a:xfrm>
                <a:off x="5544000" y="2943720"/>
                <a:ext cx="495360" cy="438120"/>
              </a:xfrm>
              <a:prstGeom prst="ellipse">
                <a:avLst/>
              </a:prstGeom>
              <a:solidFill>
                <a:srgbClr val="ffffff"/>
              </a:solidFill>
              <a:ln w="25560">
                <a:solidFill>
                  <a:schemeClr val="accent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19" name="CustomShape 14"/>
              <p:cNvSpPr/>
              <p:nvPr/>
            </p:nvSpPr>
            <p:spPr>
              <a:xfrm>
                <a:off x="5616720" y="3008160"/>
                <a:ext cx="349560" cy="363600"/>
              </a:xfrm>
              <a:prstGeom prst="rect">
                <a:avLst/>
              </a:prstGeom>
              <a:noFill/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45720" rIns="45720" tIns="45000" bIns="45000"/>
              <a:p>
                <a:pPr algn="ctr">
                  <a:lnSpc>
                    <a:spcPct val="100000"/>
                  </a:lnSpc>
                </a:pPr>
                <a:r>
                  <a:rPr b="0" lang="en-US" sz="1800" spc="-1" strike="noStrike">
                    <a:solidFill>
                      <a:srgbClr val="000000"/>
                    </a:solidFill>
                    <a:latin typeface="Arial"/>
                    <a:ea typeface="Arial"/>
                  </a:rPr>
                  <a:t>4</a:t>
                </a:r>
                <a:endParaRPr b="0" lang="en-US" sz="1800" spc="-1" strike="noStrike">
                  <a:latin typeface="Arial"/>
                </a:endParaRPr>
              </a:p>
            </p:txBody>
          </p:sp>
        </p:grpSp>
        <p:sp>
          <p:nvSpPr>
            <p:cNvPr id="420" name="Line 15"/>
            <p:cNvSpPr/>
            <p:nvPr/>
          </p:nvSpPr>
          <p:spPr>
            <a:xfrm>
              <a:off x="2684160" y="3177360"/>
              <a:ext cx="608760" cy="360"/>
            </a:xfrm>
            <a:prstGeom prst="line">
              <a:avLst/>
            </a:prstGeom>
            <a:ln w="25560">
              <a:solidFill>
                <a:schemeClr val="accent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21" name="Line 16"/>
            <p:cNvSpPr/>
            <p:nvPr/>
          </p:nvSpPr>
          <p:spPr>
            <a:xfrm>
              <a:off x="3812400" y="3163680"/>
              <a:ext cx="608400" cy="360"/>
            </a:xfrm>
            <a:prstGeom prst="line">
              <a:avLst/>
            </a:prstGeom>
            <a:ln w="25560">
              <a:solidFill>
                <a:schemeClr val="accent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22" name="Line 17"/>
            <p:cNvSpPr/>
            <p:nvPr/>
          </p:nvSpPr>
          <p:spPr>
            <a:xfrm>
              <a:off x="4950000" y="3163680"/>
              <a:ext cx="608040" cy="360"/>
            </a:xfrm>
            <a:prstGeom prst="line">
              <a:avLst/>
            </a:prstGeom>
            <a:ln w="25560">
              <a:solidFill>
                <a:schemeClr val="accent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423" name="Line 18"/>
          <p:cNvSpPr/>
          <p:nvPr/>
        </p:nvSpPr>
        <p:spPr>
          <a:xfrm flipH="1">
            <a:off x="1780560" y="3331080"/>
            <a:ext cx="456480" cy="456480"/>
          </a:xfrm>
          <a:prstGeom prst="line">
            <a:avLst/>
          </a:prstGeom>
          <a:ln w="12600">
            <a:solidFill>
              <a:srgbClr val="ff26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graphicFrame>
        <p:nvGraphicFramePr>
          <p:cNvPr id="424" name="Table 19"/>
          <p:cNvGraphicFramePr/>
          <p:nvPr/>
        </p:nvGraphicFramePr>
        <p:xfrm>
          <a:off x="1005480" y="1125360"/>
          <a:ext cx="2847240" cy="1282320"/>
        </p:xfrm>
        <a:graphic>
          <a:graphicData uri="http://schemas.openxmlformats.org/drawingml/2006/table">
            <a:tbl>
              <a:tblPr/>
              <a:tblGrid>
                <a:gridCol w="489600"/>
                <a:gridCol w="586080"/>
                <a:gridCol w="619560"/>
                <a:gridCol w="643680"/>
                <a:gridCol w="508680"/>
              </a:tblGrid>
              <a:tr h="34812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9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Dest. ID</a:t>
                      </a:r>
                      <a:endParaRPr b="0" lang="en-US" sz="9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acfdb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9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Next Hop</a:t>
                      </a:r>
                      <a:endParaRPr b="0" lang="en-US" sz="9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acfdb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9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Total Hop</a:t>
                      </a:r>
                      <a:endParaRPr b="0" lang="en-US" sz="9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acfdb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9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Metric(dB)</a:t>
                      </a:r>
                      <a:endParaRPr b="0" lang="en-US" sz="9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acfdb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9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Seq. No</a:t>
                      </a:r>
                      <a:endParaRPr b="0" lang="en-US" sz="9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acfdb"/>
                    </a:solidFill>
                  </a:tcPr>
                </a:tc>
              </a:tr>
              <a:tr h="23364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2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6e9ee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0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6e9ee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0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6e9ee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0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6e9ee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ff2600"/>
                          </a:solidFill>
                          <a:latin typeface="Arial"/>
                          <a:ea typeface="Arial"/>
                        </a:rPr>
                        <a:t>28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6e9ee"/>
                    </a:solidFill>
                  </a:tcPr>
                </a:tc>
              </a:tr>
              <a:tr h="23364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1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acfdb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1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acfdb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1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acfdb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-57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acfdb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ff2600"/>
                          </a:solidFill>
                          <a:latin typeface="Arial"/>
                          <a:ea typeface="Arial"/>
                        </a:rPr>
                        <a:t>28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acfdb"/>
                    </a:solidFill>
                  </a:tcPr>
                </a:tc>
              </a:tr>
              <a:tr h="23364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3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6e9ee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3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6e9ee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1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6e9ee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-60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6e9ee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ff2600"/>
                          </a:solidFill>
                          <a:latin typeface="Arial"/>
                          <a:ea typeface="Arial"/>
                        </a:rPr>
                        <a:t>28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6e9ee"/>
                    </a:solidFill>
                  </a:tcPr>
                </a:tc>
              </a:tr>
              <a:tr h="23364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4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acfdb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3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acfdb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2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acfdb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-120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acfdb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ff2600"/>
                          </a:solidFill>
                          <a:latin typeface="Arial"/>
                          <a:ea typeface="Arial"/>
                        </a:rPr>
                        <a:t>28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acfdb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25" name="Table 20"/>
          <p:cNvGraphicFramePr/>
          <p:nvPr/>
        </p:nvGraphicFramePr>
        <p:xfrm>
          <a:off x="56880" y="3794400"/>
          <a:ext cx="2847240" cy="1282320"/>
        </p:xfrm>
        <a:graphic>
          <a:graphicData uri="http://schemas.openxmlformats.org/drawingml/2006/table">
            <a:tbl>
              <a:tblPr/>
              <a:tblGrid>
                <a:gridCol w="489600"/>
                <a:gridCol w="586080"/>
                <a:gridCol w="619560"/>
                <a:gridCol w="643680"/>
                <a:gridCol w="508680"/>
              </a:tblGrid>
              <a:tr h="34812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9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Dest. ID</a:t>
                      </a:r>
                      <a:endParaRPr b="0" lang="en-US" sz="9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acfdb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9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Next Hop</a:t>
                      </a:r>
                      <a:endParaRPr b="0" lang="en-US" sz="9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acfdb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9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Total Hop</a:t>
                      </a:r>
                      <a:endParaRPr b="0" lang="en-US" sz="9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acfdb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9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Metric(dB)</a:t>
                      </a:r>
                      <a:endParaRPr b="0" lang="en-US" sz="9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acfdb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9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Seq. No</a:t>
                      </a:r>
                      <a:endParaRPr b="0" lang="en-US" sz="9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acfdb"/>
                    </a:solidFill>
                  </a:tcPr>
                </a:tc>
              </a:tr>
              <a:tr h="23364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1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6e9ee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0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6e9ee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0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6e9ee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0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6e9ee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ff2600"/>
                          </a:solidFill>
                          <a:latin typeface="Arial"/>
                          <a:ea typeface="Arial"/>
                        </a:rPr>
                        <a:t>28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6e9ee"/>
                    </a:solidFill>
                  </a:tcPr>
                </a:tc>
              </a:tr>
              <a:tr h="23364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2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acfdb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2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acfdb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1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acfdb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-58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acfdb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ff2600"/>
                          </a:solidFill>
                          <a:latin typeface="Arial"/>
                          <a:ea typeface="Arial"/>
                        </a:rPr>
                        <a:t>28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acfdb"/>
                    </a:solidFill>
                  </a:tcPr>
                </a:tc>
              </a:tr>
              <a:tr h="23364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3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6e9ee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2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6e9ee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2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6e9ee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-112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6e9ee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ff2600"/>
                          </a:solidFill>
                          <a:latin typeface="Arial"/>
                          <a:ea typeface="Arial"/>
                        </a:rPr>
                        <a:t>28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6e9ee"/>
                    </a:solidFill>
                  </a:tcPr>
                </a:tc>
              </a:tr>
              <a:tr h="23364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4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acfdb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2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acfdb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3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acfdb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-174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acfdb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ff2600"/>
                          </a:solidFill>
                          <a:latin typeface="Arial"/>
                          <a:ea typeface="Arial"/>
                        </a:rPr>
                        <a:t>28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acfdb"/>
                    </a:solidFill>
                  </a:tcPr>
                </a:tc>
              </a:tr>
            </a:tbl>
          </a:graphicData>
        </a:graphic>
      </p:graphicFrame>
      <p:sp>
        <p:nvSpPr>
          <p:cNvPr id="426" name="Line 21"/>
          <p:cNvSpPr/>
          <p:nvPr/>
        </p:nvSpPr>
        <p:spPr>
          <a:xfrm flipV="1">
            <a:off x="3567600" y="2478240"/>
            <a:ext cx="360" cy="453960"/>
          </a:xfrm>
          <a:prstGeom prst="line">
            <a:avLst/>
          </a:prstGeom>
          <a:ln w="12600">
            <a:solidFill>
              <a:srgbClr val="ff26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27" name="Line 22"/>
          <p:cNvSpPr/>
          <p:nvPr/>
        </p:nvSpPr>
        <p:spPr>
          <a:xfrm>
            <a:off x="4685400" y="3397320"/>
            <a:ext cx="360" cy="453960"/>
          </a:xfrm>
          <a:prstGeom prst="line">
            <a:avLst/>
          </a:prstGeom>
          <a:ln w="12600">
            <a:solidFill>
              <a:srgbClr val="ff26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graphicFrame>
        <p:nvGraphicFramePr>
          <p:cNvPr id="428" name="Table 23"/>
          <p:cNvGraphicFramePr/>
          <p:nvPr/>
        </p:nvGraphicFramePr>
        <p:xfrm>
          <a:off x="3600720" y="3864600"/>
          <a:ext cx="2847240" cy="1282320"/>
        </p:xfrm>
        <a:graphic>
          <a:graphicData uri="http://schemas.openxmlformats.org/drawingml/2006/table">
            <a:tbl>
              <a:tblPr/>
              <a:tblGrid>
                <a:gridCol w="489600"/>
                <a:gridCol w="586080"/>
                <a:gridCol w="619560"/>
                <a:gridCol w="643680"/>
                <a:gridCol w="508680"/>
              </a:tblGrid>
              <a:tr h="34812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9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Dest. ID</a:t>
                      </a:r>
                      <a:endParaRPr b="0" lang="en-US" sz="9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acfdb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9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Next Hop</a:t>
                      </a:r>
                      <a:endParaRPr b="0" lang="en-US" sz="9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acfdb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9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Total Hop</a:t>
                      </a:r>
                      <a:endParaRPr b="0" lang="en-US" sz="9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acfdb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9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Metric(dB)</a:t>
                      </a:r>
                      <a:endParaRPr b="0" lang="en-US" sz="9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acfdb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9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Seq. No</a:t>
                      </a:r>
                      <a:endParaRPr b="0" lang="en-US" sz="9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acfdb"/>
                    </a:solidFill>
                  </a:tcPr>
                </a:tc>
              </a:tr>
              <a:tr h="23364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3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6e9ee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0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6e9ee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0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6e9ee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0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6e9ee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ff2600"/>
                          </a:solidFill>
                          <a:latin typeface="Arial"/>
                          <a:ea typeface="Arial"/>
                        </a:rPr>
                        <a:t>28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6e9ee"/>
                    </a:solidFill>
                  </a:tcPr>
                </a:tc>
              </a:tr>
              <a:tr h="23364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2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acfdb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2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acfdb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1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acfdb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-61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acfdb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ff2600"/>
                          </a:solidFill>
                          <a:latin typeface="Arial"/>
                          <a:ea typeface="Arial"/>
                        </a:rPr>
                        <a:t>28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acfdb"/>
                    </a:solidFill>
                  </a:tcPr>
                </a:tc>
              </a:tr>
              <a:tr h="23364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4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6e9ee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∞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6e9ee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∞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6e9ee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∞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6e9ee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ff2600"/>
                          </a:solidFill>
                          <a:latin typeface="Arial"/>
                          <a:ea typeface="Arial"/>
                        </a:rPr>
                        <a:t>29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6e9ee"/>
                    </a:solidFill>
                  </a:tcPr>
                </a:tc>
              </a:tr>
              <a:tr h="23364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1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acfdb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2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acfdb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2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acfdb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-110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acfdb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ff2600"/>
                          </a:solidFill>
                          <a:latin typeface="Arial"/>
                          <a:ea typeface="Arial"/>
                        </a:rPr>
                        <a:t>28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acfdb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29" name="Table 24"/>
          <p:cNvGraphicFramePr/>
          <p:nvPr/>
        </p:nvGraphicFramePr>
        <p:xfrm>
          <a:off x="6184800" y="1066680"/>
          <a:ext cx="2847240" cy="1282320"/>
        </p:xfrm>
        <a:graphic>
          <a:graphicData uri="http://schemas.openxmlformats.org/drawingml/2006/table">
            <a:tbl>
              <a:tblPr/>
              <a:tblGrid>
                <a:gridCol w="489600"/>
                <a:gridCol w="586080"/>
                <a:gridCol w="619560"/>
                <a:gridCol w="643680"/>
                <a:gridCol w="508680"/>
              </a:tblGrid>
              <a:tr h="34812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9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Dest. ID</a:t>
                      </a:r>
                      <a:endParaRPr b="0" lang="en-US" sz="9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acfdb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9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Next Hop</a:t>
                      </a:r>
                      <a:endParaRPr b="0" lang="en-US" sz="9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acfdb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9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Total Hop</a:t>
                      </a:r>
                      <a:endParaRPr b="0" lang="en-US" sz="9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acfdb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9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Metric(dB)</a:t>
                      </a:r>
                      <a:endParaRPr b="0" lang="en-US" sz="9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acfdb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9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Seq. No</a:t>
                      </a:r>
                      <a:endParaRPr b="0" lang="en-US" sz="9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acfdb"/>
                    </a:solidFill>
                  </a:tcPr>
                </a:tc>
              </a:tr>
              <a:tr h="23364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4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6e9ee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0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6e9ee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0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6e9ee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0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6e9ee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ff2600"/>
                          </a:solidFill>
                          <a:latin typeface="Arial"/>
                          <a:ea typeface="Arial"/>
                        </a:rPr>
                        <a:t>28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6e9ee"/>
                    </a:solidFill>
                  </a:tcPr>
                </a:tc>
              </a:tr>
              <a:tr h="23364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3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acfdb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3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acfdb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1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acfdb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-54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acfdb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ff2600"/>
                          </a:solidFill>
                          <a:latin typeface="Arial"/>
                          <a:ea typeface="Arial"/>
                        </a:rPr>
                        <a:t>28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acfdb"/>
                    </a:solidFill>
                  </a:tcPr>
                </a:tc>
              </a:tr>
              <a:tr h="23364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2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6e9ee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3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6e9ee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2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6e9ee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-116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6e9ee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ff2600"/>
                          </a:solidFill>
                          <a:latin typeface="Arial"/>
                          <a:ea typeface="Arial"/>
                        </a:rPr>
                        <a:t>28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6e9ee"/>
                    </a:solidFill>
                  </a:tcPr>
                </a:tc>
              </a:tr>
              <a:tr h="23364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1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acfdb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3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acfdb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3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acfdb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-170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acfdb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ff2600"/>
                          </a:solidFill>
                          <a:latin typeface="Arial"/>
                          <a:ea typeface="Arial"/>
                        </a:rPr>
                        <a:t>28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acfdb"/>
                    </a:solidFill>
                  </a:tcPr>
                </a:tc>
              </a:tr>
            </a:tbl>
          </a:graphicData>
        </a:graphic>
      </p:graphicFrame>
      <p:sp>
        <p:nvSpPr>
          <p:cNvPr id="430" name="Line 25"/>
          <p:cNvSpPr/>
          <p:nvPr/>
        </p:nvSpPr>
        <p:spPr>
          <a:xfrm flipV="1">
            <a:off x="5896800" y="2428200"/>
            <a:ext cx="549720" cy="549720"/>
          </a:xfrm>
          <a:prstGeom prst="line">
            <a:avLst/>
          </a:prstGeom>
          <a:ln w="12600">
            <a:solidFill>
              <a:srgbClr val="ff26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31" name="CustomShape 26"/>
          <p:cNvSpPr/>
          <p:nvPr/>
        </p:nvSpPr>
        <p:spPr>
          <a:xfrm>
            <a:off x="5144040" y="2949840"/>
            <a:ext cx="218880" cy="426960"/>
          </a:xfrm>
          <a:custGeom>
            <a:avLst/>
            <a:gdLst/>
            <a:ahLst/>
            <a:rect l="l" t="t" r="r" b="b"/>
            <a:pathLst>
              <a:path w="21600" h="21383">
                <a:moveTo>
                  <a:pt x="19015" y="0"/>
                </a:moveTo>
                <a:lnTo>
                  <a:pt x="0" y="12374"/>
                </a:lnTo>
                <a:lnTo>
                  <a:pt x="9106" y="12448"/>
                </a:lnTo>
                <a:cubicBezTo>
                  <a:pt x="9106" y="12448"/>
                  <a:pt x="3935" y="21161"/>
                  <a:pt x="3791" y="21380"/>
                </a:cubicBezTo>
                <a:cubicBezTo>
                  <a:pt x="3648" y="21600"/>
                  <a:pt x="21600" y="9446"/>
                  <a:pt x="21600" y="9446"/>
                </a:cubicBezTo>
                <a:lnTo>
                  <a:pt x="12838" y="9446"/>
                </a:lnTo>
                <a:lnTo>
                  <a:pt x="19015" y="0"/>
                </a:lnTo>
                <a:close/>
              </a:path>
            </a:pathLst>
          </a:custGeom>
          <a:solidFill>
            <a:srgbClr val="ffffff"/>
          </a:solidFill>
          <a:ln w="25560">
            <a:solidFill>
              <a:schemeClr val="accent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2" name="Line 27"/>
          <p:cNvSpPr/>
          <p:nvPr/>
        </p:nvSpPr>
        <p:spPr>
          <a:xfrm flipV="1">
            <a:off x="4714200" y="2370600"/>
            <a:ext cx="240840" cy="557280"/>
          </a:xfrm>
          <a:prstGeom prst="line">
            <a:avLst/>
          </a:prstGeom>
          <a:ln w="12600">
            <a:solidFill>
              <a:schemeClr val="accent1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33" name="CustomShape 28"/>
          <p:cNvSpPr/>
          <p:nvPr/>
        </p:nvSpPr>
        <p:spPr>
          <a:xfrm>
            <a:off x="4301640" y="1792080"/>
            <a:ext cx="1536840" cy="5457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45720" rIns="45720" tIns="45000" bIns="45000" anchor="ctr"/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Arial"/>
              </a:rPr>
              <a:t>Mote 3 does not receive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Arial"/>
              </a:rPr>
              <a:t>periodic update message 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Arial"/>
              </a:rPr>
              <a:t>from mote 4.</a:t>
            </a:r>
            <a:endParaRPr b="0" lang="en-US" sz="1000" spc="-1" strike="noStrike">
              <a:latin typeface="Arial"/>
            </a:endParaRPr>
          </a:p>
        </p:txBody>
      </p:sp>
      <p:grpSp>
        <p:nvGrpSpPr>
          <p:cNvPr id="434" name="Group 29"/>
          <p:cNvGrpSpPr/>
          <p:nvPr/>
        </p:nvGrpSpPr>
        <p:grpSpPr>
          <a:xfrm>
            <a:off x="4460400" y="1495080"/>
            <a:ext cx="218880" cy="363600"/>
            <a:chOff x="4460400" y="1495080"/>
            <a:chExt cx="218880" cy="363600"/>
          </a:xfrm>
        </p:grpSpPr>
        <p:sp>
          <p:nvSpPr>
            <p:cNvPr id="435" name="CustomShape 30"/>
            <p:cNvSpPr/>
            <p:nvPr/>
          </p:nvSpPr>
          <p:spPr>
            <a:xfrm>
              <a:off x="4460400" y="1495080"/>
              <a:ext cx="218880" cy="332640"/>
            </a:xfrm>
            <a:prstGeom prst="rect">
              <a:avLst/>
            </a:prstGeom>
            <a:noFill/>
            <a:ln w="25560">
              <a:solidFill>
                <a:srgbClr val="ff26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36" name="CustomShape 31"/>
            <p:cNvSpPr/>
            <p:nvPr/>
          </p:nvSpPr>
          <p:spPr>
            <a:xfrm>
              <a:off x="4460400" y="1495080"/>
              <a:ext cx="218880" cy="3636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 tIns="45000" bIns="45000"/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Arial"/>
                  <a:ea typeface="Arial"/>
                </a:rPr>
                <a:t>1</a:t>
              </a:r>
              <a:endParaRPr b="0" lang="en-US" sz="1800" spc="-1" strike="noStrike">
                <a:latin typeface="Arial"/>
              </a:endParaRPr>
            </a:p>
          </p:txBody>
        </p:sp>
      </p:grpSp>
      <p:sp>
        <p:nvSpPr>
          <p:cNvPr id="437" name="Line 32"/>
          <p:cNvSpPr/>
          <p:nvPr/>
        </p:nvSpPr>
        <p:spPr>
          <a:xfrm>
            <a:off x="6400440" y="4406040"/>
            <a:ext cx="398160" cy="360"/>
          </a:xfrm>
          <a:prstGeom prst="line">
            <a:avLst/>
          </a:prstGeom>
          <a:ln w="12600">
            <a:solidFill>
              <a:schemeClr val="accent1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38" name="CustomShape 33"/>
          <p:cNvSpPr/>
          <p:nvPr/>
        </p:nvSpPr>
        <p:spPr>
          <a:xfrm>
            <a:off x="6840720" y="4208400"/>
            <a:ext cx="2257920" cy="3934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45720" rIns="45720" tIns="45000" bIns="45000" anchor="ctr"/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Arial"/>
              </a:rPr>
              <a:t>Updates sequence number 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Arial"/>
              </a:rPr>
              <a:t>of mote 4 by 1 and advertise this entry.</a:t>
            </a:r>
            <a:endParaRPr b="0" lang="en-US" sz="1000" spc="-1" strike="noStrike">
              <a:latin typeface="Arial"/>
            </a:endParaRPr>
          </a:p>
        </p:txBody>
      </p:sp>
      <p:grpSp>
        <p:nvGrpSpPr>
          <p:cNvPr id="439" name="Group 34"/>
          <p:cNvGrpSpPr/>
          <p:nvPr/>
        </p:nvGrpSpPr>
        <p:grpSpPr>
          <a:xfrm>
            <a:off x="6922800" y="3914640"/>
            <a:ext cx="218880" cy="363600"/>
            <a:chOff x="6922800" y="3914640"/>
            <a:chExt cx="218880" cy="363600"/>
          </a:xfrm>
        </p:grpSpPr>
        <p:sp>
          <p:nvSpPr>
            <p:cNvPr id="440" name="CustomShape 35"/>
            <p:cNvSpPr/>
            <p:nvPr/>
          </p:nvSpPr>
          <p:spPr>
            <a:xfrm>
              <a:off x="6922800" y="3914640"/>
              <a:ext cx="218880" cy="332640"/>
            </a:xfrm>
            <a:prstGeom prst="rect">
              <a:avLst/>
            </a:prstGeom>
            <a:noFill/>
            <a:ln w="25560">
              <a:solidFill>
                <a:srgbClr val="ff26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41" name="CustomShape 36"/>
            <p:cNvSpPr/>
            <p:nvPr/>
          </p:nvSpPr>
          <p:spPr>
            <a:xfrm>
              <a:off x="6922800" y="3914640"/>
              <a:ext cx="218880" cy="3636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 tIns="45000" bIns="45000"/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Arial"/>
                  <a:ea typeface="Arial"/>
                </a:rPr>
                <a:t>2</a:t>
              </a:r>
              <a:endParaRPr b="0" lang="en-US" sz="1800" spc="-1" strike="noStrike">
                <a:latin typeface="Arial"/>
              </a:endParaRPr>
            </a:p>
          </p:txBody>
        </p:sp>
      </p:grpSp>
      <p:sp>
        <p:nvSpPr>
          <p:cNvPr id="442" name="CustomShape 37"/>
          <p:cNvSpPr/>
          <p:nvPr/>
        </p:nvSpPr>
        <p:spPr>
          <a:xfrm>
            <a:off x="294480" y="274320"/>
            <a:ext cx="7476480" cy="384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1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Link Failure after some time</a:t>
            </a:r>
            <a:endParaRPr b="0" lang="en-US" sz="2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3" dur="indefinite" restart="never" nodeType="tmRoot">
          <p:childTnLst>
            <p:seq>
              <p:cTn id="2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CustomShape 1"/>
          <p:cNvSpPr/>
          <p:nvPr/>
        </p:nvSpPr>
        <p:spPr>
          <a:xfrm>
            <a:off x="8529120" y="6441840"/>
            <a:ext cx="271440" cy="2620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/>
          <a:p>
            <a:pPr algn="r">
              <a:lnSpc>
                <a:spcPct val="100000"/>
              </a:lnSpc>
            </a:pPr>
            <a:fld id="{379432CE-1A8C-4B0F-94AC-451F4B3926B9}" type="slidenum">
              <a:rPr b="0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1</a:t>
            </a:fld>
            <a:endParaRPr b="0" lang="en-US" sz="1200" spc="-1" strike="noStrike">
              <a:latin typeface="Arial"/>
            </a:endParaRPr>
          </a:p>
        </p:txBody>
      </p:sp>
      <p:grpSp>
        <p:nvGrpSpPr>
          <p:cNvPr id="444" name="Group 2"/>
          <p:cNvGrpSpPr/>
          <p:nvPr/>
        </p:nvGrpSpPr>
        <p:grpSpPr>
          <a:xfrm>
            <a:off x="2271600" y="2865600"/>
            <a:ext cx="3846960" cy="438120"/>
            <a:chOff x="2271600" y="2865600"/>
            <a:chExt cx="3846960" cy="438120"/>
          </a:xfrm>
        </p:grpSpPr>
        <p:grpSp>
          <p:nvGrpSpPr>
            <p:cNvPr id="445" name="Group 3"/>
            <p:cNvGrpSpPr/>
            <p:nvPr/>
          </p:nvGrpSpPr>
          <p:grpSpPr>
            <a:xfrm>
              <a:off x="2271600" y="2865600"/>
              <a:ext cx="495360" cy="438120"/>
              <a:chOff x="2271600" y="2865600"/>
              <a:chExt cx="495360" cy="438120"/>
            </a:xfrm>
          </p:grpSpPr>
          <p:sp>
            <p:nvSpPr>
              <p:cNvPr id="446" name="CustomShape 4"/>
              <p:cNvSpPr/>
              <p:nvPr/>
            </p:nvSpPr>
            <p:spPr>
              <a:xfrm>
                <a:off x="2271600" y="2865600"/>
                <a:ext cx="495360" cy="438120"/>
              </a:xfrm>
              <a:prstGeom prst="ellipse">
                <a:avLst/>
              </a:prstGeom>
              <a:solidFill>
                <a:srgbClr val="ffffff"/>
              </a:solidFill>
              <a:ln w="25560">
                <a:solidFill>
                  <a:schemeClr val="accent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47" name="CustomShape 5"/>
              <p:cNvSpPr/>
              <p:nvPr/>
            </p:nvSpPr>
            <p:spPr>
              <a:xfrm>
                <a:off x="2344320" y="2930040"/>
                <a:ext cx="349560" cy="363600"/>
              </a:xfrm>
              <a:prstGeom prst="rect">
                <a:avLst/>
              </a:prstGeom>
              <a:noFill/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45720" rIns="45720" tIns="45000" bIns="45000"/>
              <a:p>
                <a:pPr algn="ctr">
                  <a:lnSpc>
                    <a:spcPct val="100000"/>
                  </a:lnSpc>
                </a:pPr>
                <a:r>
                  <a:rPr b="0" lang="en-US" sz="1800" spc="-1" strike="noStrike">
                    <a:solidFill>
                      <a:srgbClr val="000000"/>
                    </a:solidFill>
                    <a:latin typeface="Arial"/>
                    <a:ea typeface="Arial"/>
                  </a:rPr>
                  <a:t>1</a:t>
                </a:r>
                <a:endParaRPr b="0" lang="en-US" sz="1800" spc="-1" strike="noStrike">
                  <a:latin typeface="Arial"/>
                </a:endParaRPr>
              </a:p>
            </p:txBody>
          </p:sp>
        </p:grpSp>
        <p:grpSp>
          <p:nvGrpSpPr>
            <p:cNvPr id="448" name="Group 6"/>
            <p:cNvGrpSpPr/>
            <p:nvPr/>
          </p:nvGrpSpPr>
          <p:grpSpPr>
            <a:xfrm>
              <a:off x="3393720" y="2865600"/>
              <a:ext cx="495360" cy="438120"/>
              <a:chOff x="3393720" y="2865600"/>
              <a:chExt cx="495360" cy="438120"/>
            </a:xfrm>
          </p:grpSpPr>
          <p:sp>
            <p:nvSpPr>
              <p:cNvPr id="449" name="CustomShape 7"/>
              <p:cNvSpPr/>
              <p:nvPr/>
            </p:nvSpPr>
            <p:spPr>
              <a:xfrm>
                <a:off x="3393720" y="2865600"/>
                <a:ext cx="495360" cy="438120"/>
              </a:xfrm>
              <a:prstGeom prst="ellipse">
                <a:avLst/>
              </a:prstGeom>
              <a:solidFill>
                <a:srgbClr val="ffffff"/>
              </a:solidFill>
              <a:ln w="25560">
                <a:solidFill>
                  <a:schemeClr val="accent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50" name="CustomShape 8"/>
              <p:cNvSpPr/>
              <p:nvPr/>
            </p:nvSpPr>
            <p:spPr>
              <a:xfrm>
                <a:off x="3466440" y="2930040"/>
                <a:ext cx="349560" cy="363600"/>
              </a:xfrm>
              <a:prstGeom prst="rect">
                <a:avLst/>
              </a:prstGeom>
              <a:noFill/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45720" rIns="45720" tIns="45000" bIns="45000"/>
              <a:p>
                <a:pPr algn="ctr">
                  <a:lnSpc>
                    <a:spcPct val="100000"/>
                  </a:lnSpc>
                </a:pPr>
                <a:r>
                  <a:rPr b="0" lang="en-US" sz="1800" spc="-1" strike="noStrike">
                    <a:solidFill>
                      <a:srgbClr val="000000"/>
                    </a:solidFill>
                    <a:latin typeface="Arial"/>
                    <a:ea typeface="Arial"/>
                  </a:rPr>
                  <a:t>2</a:t>
                </a:r>
                <a:endParaRPr b="0" lang="en-US" sz="1800" spc="-1" strike="noStrike">
                  <a:latin typeface="Arial"/>
                </a:endParaRPr>
              </a:p>
            </p:txBody>
          </p:sp>
        </p:grpSp>
        <p:grpSp>
          <p:nvGrpSpPr>
            <p:cNvPr id="451" name="Group 9"/>
            <p:cNvGrpSpPr/>
            <p:nvPr/>
          </p:nvGrpSpPr>
          <p:grpSpPr>
            <a:xfrm>
              <a:off x="4512960" y="2865600"/>
              <a:ext cx="495360" cy="438120"/>
              <a:chOff x="4512960" y="2865600"/>
              <a:chExt cx="495360" cy="438120"/>
            </a:xfrm>
          </p:grpSpPr>
          <p:sp>
            <p:nvSpPr>
              <p:cNvPr id="452" name="CustomShape 10"/>
              <p:cNvSpPr/>
              <p:nvPr/>
            </p:nvSpPr>
            <p:spPr>
              <a:xfrm>
                <a:off x="4512960" y="2865600"/>
                <a:ext cx="495360" cy="438120"/>
              </a:xfrm>
              <a:prstGeom prst="ellipse">
                <a:avLst/>
              </a:prstGeom>
              <a:solidFill>
                <a:srgbClr val="ffffff"/>
              </a:solidFill>
              <a:ln w="25560">
                <a:solidFill>
                  <a:schemeClr val="accent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53" name="CustomShape 11"/>
              <p:cNvSpPr/>
              <p:nvPr/>
            </p:nvSpPr>
            <p:spPr>
              <a:xfrm>
                <a:off x="4586040" y="2930040"/>
                <a:ext cx="349560" cy="363600"/>
              </a:xfrm>
              <a:prstGeom prst="rect">
                <a:avLst/>
              </a:prstGeom>
              <a:noFill/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45720" rIns="45720" tIns="45000" bIns="45000"/>
              <a:p>
                <a:pPr algn="ctr">
                  <a:lnSpc>
                    <a:spcPct val="100000"/>
                  </a:lnSpc>
                </a:pPr>
                <a:r>
                  <a:rPr b="0" lang="en-US" sz="1800" spc="-1" strike="noStrike">
                    <a:solidFill>
                      <a:srgbClr val="000000"/>
                    </a:solidFill>
                    <a:latin typeface="Arial"/>
                    <a:ea typeface="Arial"/>
                  </a:rPr>
                  <a:t>3</a:t>
                </a:r>
                <a:endParaRPr b="0" lang="en-US" sz="1800" spc="-1" strike="noStrike">
                  <a:latin typeface="Arial"/>
                </a:endParaRPr>
              </a:p>
            </p:txBody>
          </p:sp>
        </p:grpSp>
        <p:grpSp>
          <p:nvGrpSpPr>
            <p:cNvPr id="454" name="Group 12"/>
            <p:cNvGrpSpPr/>
            <p:nvPr/>
          </p:nvGrpSpPr>
          <p:grpSpPr>
            <a:xfrm>
              <a:off x="5623200" y="2865600"/>
              <a:ext cx="495360" cy="438120"/>
              <a:chOff x="5623200" y="2865600"/>
              <a:chExt cx="495360" cy="438120"/>
            </a:xfrm>
          </p:grpSpPr>
          <p:sp>
            <p:nvSpPr>
              <p:cNvPr id="455" name="CustomShape 13"/>
              <p:cNvSpPr/>
              <p:nvPr/>
            </p:nvSpPr>
            <p:spPr>
              <a:xfrm>
                <a:off x="5623200" y="2865600"/>
                <a:ext cx="495360" cy="438120"/>
              </a:xfrm>
              <a:prstGeom prst="ellipse">
                <a:avLst/>
              </a:prstGeom>
              <a:solidFill>
                <a:srgbClr val="ffffff"/>
              </a:solidFill>
              <a:ln w="25560">
                <a:solidFill>
                  <a:schemeClr val="accent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56" name="CustomShape 14"/>
              <p:cNvSpPr/>
              <p:nvPr/>
            </p:nvSpPr>
            <p:spPr>
              <a:xfrm>
                <a:off x="5696280" y="2930040"/>
                <a:ext cx="349560" cy="363600"/>
              </a:xfrm>
              <a:prstGeom prst="rect">
                <a:avLst/>
              </a:prstGeom>
              <a:noFill/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45720" rIns="45720" tIns="45000" bIns="45000"/>
              <a:p>
                <a:pPr algn="ctr">
                  <a:lnSpc>
                    <a:spcPct val="100000"/>
                  </a:lnSpc>
                </a:pPr>
                <a:r>
                  <a:rPr b="0" lang="en-US" sz="1800" spc="-1" strike="noStrike">
                    <a:solidFill>
                      <a:srgbClr val="000000"/>
                    </a:solidFill>
                    <a:latin typeface="Arial"/>
                    <a:ea typeface="Arial"/>
                  </a:rPr>
                  <a:t>4</a:t>
                </a:r>
                <a:endParaRPr b="0" lang="en-US" sz="1800" spc="-1" strike="noStrike">
                  <a:latin typeface="Arial"/>
                </a:endParaRPr>
              </a:p>
            </p:txBody>
          </p:sp>
        </p:grpSp>
        <p:sp>
          <p:nvSpPr>
            <p:cNvPr id="457" name="Line 15"/>
            <p:cNvSpPr/>
            <p:nvPr/>
          </p:nvSpPr>
          <p:spPr>
            <a:xfrm>
              <a:off x="2763720" y="3098880"/>
              <a:ext cx="608400" cy="360"/>
            </a:xfrm>
            <a:prstGeom prst="line">
              <a:avLst/>
            </a:prstGeom>
            <a:ln w="25560">
              <a:solidFill>
                <a:schemeClr val="accent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58" name="Line 16"/>
            <p:cNvSpPr/>
            <p:nvPr/>
          </p:nvSpPr>
          <p:spPr>
            <a:xfrm>
              <a:off x="3891960" y="3085560"/>
              <a:ext cx="608400" cy="360"/>
            </a:xfrm>
            <a:prstGeom prst="line">
              <a:avLst/>
            </a:prstGeom>
            <a:ln w="25560">
              <a:solidFill>
                <a:schemeClr val="accent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59" name="Line 17"/>
            <p:cNvSpPr/>
            <p:nvPr/>
          </p:nvSpPr>
          <p:spPr>
            <a:xfrm>
              <a:off x="5029200" y="3085560"/>
              <a:ext cx="608400" cy="360"/>
            </a:xfrm>
            <a:prstGeom prst="line">
              <a:avLst/>
            </a:prstGeom>
            <a:ln w="25560">
              <a:solidFill>
                <a:schemeClr val="accent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460" name="Line 18"/>
          <p:cNvSpPr/>
          <p:nvPr/>
        </p:nvSpPr>
        <p:spPr>
          <a:xfrm flipH="1">
            <a:off x="1859760" y="3252960"/>
            <a:ext cx="456480" cy="456480"/>
          </a:xfrm>
          <a:prstGeom prst="line">
            <a:avLst/>
          </a:prstGeom>
          <a:ln w="12600">
            <a:solidFill>
              <a:srgbClr val="ff26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graphicFrame>
        <p:nvGraphicFramePr>
          <p:cNvPr id="461" name="Table 19"/>
          <p:cNvGraphicFramePr/>
          <p:nvPr/>
        </p:nvGraphicFramePr>
        <p:xfrm>
          <a:off x="1084680" y="1083240"/>
          <a:ext cx="2847240" cy="1282320"/>
        </p:xfrm>
        <a:graphic>
          <a:graphicData uri="http://schemas.openxmlformats.org/drawingml/2006/table">
            <a:tbl>
              <a:tblPr/>
              <a:tblGrid>
                <a:gridCol w="489600"/>
                <a:gridCol w="586080"/>
                <a:gridCol w="619560"/>
                <a:gridCol w="643680"/>
                <a:gridCol w="508680"/>
              </a:tblGrid>
              <a:tr h="34812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9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Dest. ID</a:t>
                      </a:r>
                      <a:endParaRPr b="0" lang="en-US" sz="9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acfdb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9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Next Hop</a:t>
                      </a:r>
                      <a:endParaRPr b="0" lang="en-US" sz="9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acfdb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9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Total Hop</a:t>
                      </a:r>
                      <a:endParaRPr b="0" lang="en-US" sz="9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acfdb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9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Metric(dB)</a:t>
                      </a:r>
                      <a:endParaRPr b="0" lang="en-US" sz="9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acfdb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9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Seq. No</a:t>
                      </a:r>
                      <a:endParaRPr b="0" lang="en-US" sz="9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acfdb"/>
                    </a:solidFill>
                  </a:tcPr>
                </a:tc>
              </a:tr>
              <a:tr h="23364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2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6e9ee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0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6e9ee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0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6e9ee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0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6e9ee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ff2600"/>
                          </a:solidFill>
                          <a:latin typeface="Arial"/>
                          <a:ea typeface="Arial"/>
                        </a:rPr>
                        <a:t>28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6e9ee"/>
                    </a:solidFill>
                  </a:tcPr>
                </a:tc>
              </a:tr>
              <a:tr h="23364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1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acfdb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1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acfdb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1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acfdb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-57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acfdb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ff2600"/>
                          </a:solidFill>
                          <a:latin typeface="Arial"/>
                          <a:ea typeface="Arial"/>
                        </a:rPr>
                        <a:t>28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acfdb"/>
                    </a:solidFill>
                  </a:tcPr>
                </a:tc>
              </a:tr>
              <a:tr h="23364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3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6e9ee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3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6e9ee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1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6e9ee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-60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6e9ee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ff2600"/>
                          </a:solidFill>
                          <a:latin typeface="Arial"/>
                          <a:ea typeface="Arial"/>
                        </a:rPr>
                        <a:t>28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6e9ee"/>
                    </a:solidFill>
                  </a:tcPr>
                </a:tc>
              </a:tr>
              <a:tr h="23364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4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acfdb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∞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acfdb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∞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acfdb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∞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acfdb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ff2600"/>
                          </a:solidFill>
                          <a:latin typeface="Arial"/>
                          <a:ea typeface="Arial"/>
                        </a:rPr>
                        <a:t>29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acfdb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62" name="Table 20"/>
          <p:cNvGraphicFramePr/>
          <p:nvPr/>
        </p:nvGraphicFramePr>
        <p:xfrm>
          <a:off x="136440" y="3715920"/>
          <a:ext cx="2847240" cy="1282320"/>
        </p:xfrm>
        <a:graphic>
          <a:graphicData uri="http://schemas.openxmlformats.org/drawingml/2006/table">
            <a:tbl>
              <a:tblPr/>
              <a:tblGrid>
                <a:gridCol w="489600"/>
                <a:gridCol w="586080"/>
                <a:gridCol w="619560"/>
                <a:gridCol w="643680"/>
                <a:gridCol w="508680"/>
              </a:tblGrid>
              <a:tr h="34812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9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Dest. ID</a:t>
                      </a:r>
                      <a:endParaRPr b="0" lang="en-US" sz="9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acfdb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9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Next Hop</a:t>
                      </a:r>
                      <a:endParaRPr b="0" lang="en-US" sz="9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acfdb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9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Total Hop</a:t>
                      </a:r>
                      <a:endParaRPr b="0" lang="en-US" sz="9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acfdb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9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Metric(dB)</a:t>
                      </a:r>
                      <a:endParaRPr b="0" lang="en-US" sz="9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acfdb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9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Seq. No</a:t>
                      </a:r>
                      <a:endParaRPr b="0" lang="en-US" sz="9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acfdb"/>
                    </a:solidFill>
                  </a:tcPr>
                </a:tc>
              </a:tr>
              <a:tr h="23364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1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6e9ee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0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6e9ee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0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6e9ee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0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6e9ee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ff2600"/>
                          </a:solidFill>
                          <a:latin typeface="Arial"/>
                          <a:ea typeface="Arial"/>
                        </a:rPr>
                        <a:t>28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6e9ee"/>
                    </a:solidFill>
                  </a:tcPr>
                </a:tc>
              </a:tr>
              <a:tr h="23364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2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acfdb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2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acfdb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1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acfdb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-58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acfdb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ff2600"/>
                          </a:solidFill>
                          <a:latin typeface="Arial"/>
                          <a:ea typeface="Arial"/>
                        </a:rPr>
                        <a:t>28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acfdb"/>
                    </a:solidFill>
                  </a:tcPr>
                </a:tc>
              </a:tr>
              <a:tr h="23364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3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6e9ee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2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6e9ee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2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6e9ee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-112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6e9ee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ff2600"/>
                          </a:solidFill>
                          <a:latin typeface="Arial"/>
                          <a:ea typeface="Arial"/>
                        </a:rPr>
                        <a:t>28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6e9ee"/>
                    </a:solidFill>
                  </a:tcPr>
                </a:tc>
              </a:tr>
              <a:tr h="23364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4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acfdb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∞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acfdb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∞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acfdb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∞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acfdb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ff2600"/>
                          </a:solidFill>
                          <a:latin typeface="Arial"/>
                          <a:ea typeface="Arial"/>
                        </a:rPr>
                        <a:t>29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acfdb"/>
                    </a:solidFill>
                  </a:tcPr>
                </a:tc>
              </a:tr>
            </a:tbl>
          </a:graphicData>
        </a:graphic>
      </p:graphicFrame>
      <p:sp>
        <p:nvSpPr>
          <p:cNvPr id="463" name="Line 21"/>
          <p:cNvSpPr/>
          <p:nvPr/>
        </p:nvSpPr>
        <p:spPr>
          <a:xfrm flipV="1">
            <a:off x="3647160" y="2400120"/>
            <a:ext cx="360" cy="453960"/>
          </a:xfrm>
          <a:prstGeom prst="line">
            <a:avLst/>
          </a:prstGeom>
          <a:ln w="12600">
            <a:solidFill>
              <a:srgbClr val="ff26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64" name="Line 22"/>
          <p:cNvSpPr/>
          <p:nvPr/>
        </p:nvSpPr>
        <p:spPr>
          <a:xfrm>
            <a:off x="4764600" y="3319200"/>
            <a:ext cx="360" cy="453600"/>
          </a:xfrm>
          <a:prstGeom prst="line">
            <a:avLst/>
          </a:prstGeom>
          <a:ln w="12600">
            <a:solidFill>
              <a:srgbClr val="ff26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graphicFrame>
        <p:nvGraphicFramePr>
          <p:cNvPr id="465" name="Table 23"/>
          <p:cNvGraphicFramePr/>
          <p:nvPr/>
        </p:nvGraphicFramePr>
        <p:xfrm>
          <a:off x="3679920" y="3786480"/>
          <a:ext cx="2847240" cy="1282320"/>
        </p:xfrm>
        <a:graphic>
          <a:graphicData uri="http://schemas.openxmlformats.org/drawingml/2006/table">
            <a:tbl>
              <a:tblPr/>
              <a:tblGrid>
                <a:gridCol w="489600"/>
                <a:gridCol w="586080"/>
                <a:gridCol w="619560"/>
                <a:gridCol w="643680"/>
                <a:gridCol w="508680"/>
              </a:tblGrid>
              <a:tr h="34812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9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Dest. ID</a:t>
                      </a:r>
                      <a:endParaRPr b="0" lang="en-US" sz="9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acfdb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9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Next Hop</a:t>
                      </a:r>
                      <a:endParaRPr b="0" lang="en-US" sz="9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acfdb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9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Total Hop</a:t>
                      </a:r>
                      <a:endParaRPr b="0" lang="en-US" sz="9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acfdb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9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Metric(dB)</a:t>
                      </a:r>
                      <a:endParaRPr b="0" lang="en-US" sz="9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acfdb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9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Seq. No</a:t>
                      </a:r>
                      <a:endParaRPr b="0" lang="en-US" sz="9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acfdb"/>
                    </a:solidFill>
                  </a:tcPr>
                </a:tc>
              </a:tr>
              <a:tr h="23364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3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6e9ee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0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6e9ee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0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6e9ee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0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6e9ee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ff2600"/>
                          </a:solidFill>
                          <a:latin typeface="Arial"/>
                          <a:ea typeface="Arial"/>
                        </a:rPr>
                        <a:t>28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6e9ee"/>
                    </a:solidFill>
                  </a:tcPr>
                </a:tc>
              </a:tr>
              <a:tr h="23364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2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acfdb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2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acfdb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1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acfdb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-61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acfdb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ff2600"/>
                          </a:solidFill>
                          <a:latin typeface="Arial"/>
                          <a:ea typeface="Arial"/>
                        </a:rPr>
                        <a:t>28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acfdb"/>
                    </a:solidFill>
                  </a:tcPr>
                </a:tc>
              </a:tr>
              <a:tr h="23364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4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6e9ee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∞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6e9ee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∞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6e9ee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∞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6e9ee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ff2600"/>
                          </a:solidFill>
                          <a:latin typeface="Arial"/>
                          <a:ea typeface="Arial"/>
                        </a:rPr>
                        <a:t>29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6e9ee"/>
                    </a:solidFill>
                  </a:tcPr>
                </a:tc>
              </a:tr>
              <a:tr h="23364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1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acfdb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2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acfdb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2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acfdb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-110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acfdb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ff2600"/>
                          </a:solidFill>
                          <a:latin typeface="Arial"/>
                          <a:ea typeface="Arial"/>
                        </a:rPr>
                        <a:t>28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acfdb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66" name="Table 24"/>
          <p:cNvGraphicFramePr/>
          <p:nvPr/>
        </p:nvGraphicFramePr>
        <p:xfrm>
          <a:off x="6167880" y="1007280"/>
          <a:ext cx="2847240" cy="1282320"/>
        </p:xfrm>
        <a:graphic>
          <a:graphicData uri="http://schemas.openxmlformats.org/drawingml/2006/table">
            <a:tbl>
              <a:tblPr/>
              <a:tblGrid>
                <a:gridCol w="489600"/>
                <a:gridCol w="586080"/>
                <a:gridCol w="619560"/>
                <a:gridCol w="643680"/>
                <a:gridCol w="508680"/>
              </a:tblGrid>
              <a:tr h="34812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9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Dest. ID</a:t>
                      </a:r>
                      <a:endParaRPr b="0" lang="en-US" sz="9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acfdb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9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Next Hop</a:t>
                      </a:r>
                      <a:endParaRPr b="0" lang="en-US" sz="9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acfdb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9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Total Hop</a:t>
                      </a:r>
                      <a:endParaRPr b="0" lang="en-US" sz="9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acfdb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9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Metric(dB)</a:t>
                      </a:r>
                      <a:endParaRPr b="0" lang="en-US" sz="9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acfdb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9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Seq. No</a:t>
                      </a:r>
                      <a:endParaRPr b="0" lang="en-US" sz="9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acfdb"/>
                    </a:solidFill>
                  </a:tcPr>
                </a:tc>
              </a:tr>
              <a:tr h="23364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4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6e9ee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0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6e9ee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0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6e9ee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0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6e9ee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ff2600"/>
                          </a:solidFill>
                          <a:latin typeface="Arial"/>
                          <a:ea typeface="Arial"/>
                        </a:rPr>
                        <a:t>28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6e9ee"/>
                    </a:solidFill>
                  </a:tcPr>
                </a:tc>
              </a:tr>
              <a:tr h="23364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3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acfdb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3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acfdb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1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acfdb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-54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acfdb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ff2600"/>
                          </a:solidFill>
                          <a:latin typeface="Arial"/>
                          <a:ea typeface="Arial"/>
                        </a:rPr>
                        <a:t>28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acfdb"/>
                    </a:solidFill>
                  </a:tcPr>
                </a:tc>
              </a:tr>
              <a:tr h="23364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2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6e9ee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3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6e9ee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2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6e9ee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-116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6e9ee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ff2600"/>
                          </a:solidFill>
                          <a:latin typeface="Arial"/>
                          <a:ea typeface="Arial"/>
                        </a:rPr>
                        <a:t>28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6e9ee"/>
                    </a:solidFill>
                  </a:tcPr>
                </a:tc>
              </a:tr>
              <a:tr h="23364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1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acfdb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3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acfdb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3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acfdb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-170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acfdb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ff2600"/>
                          </a:solidFill>
                          <a:latin typeface="Arial"/>
                          <a:ea typeface="Arial"/>
                        </a:rPr>
                        <a:t>28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acfdb"/>
                    </a:solidFill>
                  </a:tcPr>
                </a:tc>
              </a:tr>
            </a:tbl>
          </a:graphicData>
        </a:graphic>
      </p:graphicFrame>
      <p:sp>
        <p:nvSpPr>
          <p:cNvPr id="467" name="Line 25"/>
          <p:cNvSpPr/>
          <p:nvPr/>
        </p:nvSpPr>
        <p:spPr>
          <a:xfrm flipV="1">
            <a:off x="5976000" y="2350080"/>
            <a:ext cx="549720" cy="549720"/>
          </a:xfrm>
          <a:prstGeom prst="line">
            <a:avLst/>
          </a:prstGeom>
          <a:ln w="12600">
            <a:solidFill>
              <a:srgbClr val="ff26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68" name="CustomShape 26"/>
          <p:cNvSpPr/>
          <p:nvPr/>
        </p:nvSpPr>
        <p:spPr>
          <a:xfrm>
            <a:off x="5223600" y="2871720"/>
            <a:ext cx="218880" cy="426960"/>
          </a:xfrm>
          <a:custGeom>
            <a:avLst/>
            <a:gdLst/>
            <a:ahLst/>
            <a:rect l="l" t="t" r="r" b="b"/>
            <a:pathLst>
              <a:path w="21600" h="21383">
                <a:moveTo>
                  <a:pt x="19015" y="0"/>
                </a:moveTo>
                <a:lnTo>
                  <a:pt x="0" y="12374"/>
                </a:lnTo>
                <a:lnTo>
                  <a:pt x="9106" y="12448"/>
                </a:lnTo>
                <a:cubicBezTo>
                  <a:pt x="9106" y="12448"/>
                  <a:pt x="3935" y="21161"/>
                  <a:pt x="3791" y="21380"/>
                </a:cubicBezTo>
                <a:cubicBezTo>
                  <a:pt x="3648" y="21600"/>
                  <a:pt x="21600" y="9446"/>
                  <a:pt x="21600" y="9446"/>
                </a:cubicBezTo>
                <a:lnTo>
                  <a:pt x="12838" y="9446"/>
                </a:lnTo>
                <a:lnTo>
                  <a:pt x="19015" y="0"/>
                </a:lnTo>
                <a:close/>
              </a:path>
            </a:pathLst>
          </a:custGeom>
          <a:solidFill>
            <a:srgbClr val="ffffff"/>
          </a:solidFill>
          <a:ln w="25560">
            <a:solidFill>
              <a:schemeClr val="accent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9" name="CustomShape 27"/>
          <p:cNvSpPr/>
          <p:nvPr/>
        </p:nvSpPr>
        <p:spPr>
          <a:xfrm>
            <a:off x="294480" y="274320"/>
            <a:ext cx="7476480" cy="384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1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Link Failure Convergence</a:t>
            </a:r>
            <a:endParaRPr b="0" lang="en-US" sz="2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5" dur="indefinite" restart="never" nodeType="tmRoot">
          <p:childTnLst>
            <p:seq>
              <p:cTn id="2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CustomShape 1"/>
          <p:cNvSpPr/>
          <p:nvPr/>
        </p:nvSpPr>
        <p:spPr>
          <a:xfrm>
            <a:off x="8506800" y="6428880"/>
            <a:ext cx="271440" cy="2620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/>
          <a:p>
            <a:pPr algn="r">
              <a:lnSpc>
                <a:spcPct val="100000"/>
              </a:lnSpc>
            </a:pPr>
            <a:fld id="{93F32269-0091-4920-862A-9ED3305C5E17}" type="slidenum">
              <a:rPr b="0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1</a:t>
            </a:fld>
            <a:endParaRPr b="0" lang="en-US" sz="1200" spc="-1" strike="noStrike">
              <a:latin typeface="Arial"/>
            </a:endParaRPr>
          </a:p>
        </p:txBody>
      </p:sp>
      <p:grpSp>
        <p:nvGrpSpPr>
          <p:cNvPr id="471" name="Group 2"/>
          <p:cNvGrpSpPr/>
          <p:nvPr/>
        </p:nvGrpSpPr>
        <p:grpSpPr>
          <a:xfrm>
            <a:off x="913680" y="2855520"/>
            <a:ext cx="640080" cy="565920"/>
            <a:chOff x="913680" y="2855520"/>
            <a:chExt cx="640080" cy="565920"/>
          </a:xfrm>
        </p:grpSpPr>
        <p:sp>
          <p:nvSpPr>
            <p:cNvPr id="472" name="CustomShape 3"/>
            <p:cNvSpPr/>
            <p:nvPr/>
          </p:nvSpPr>
          <p:spPr>
            <a:xfrm>
              <a:off x="913680" y="2855520"/>
              <a:ext cx="640080" cy="565920"/>
            </a:xfrm>
            <a:prstGeom prst="ellipse">
              <a:avLst/>
            </a:prstGeom>
            <a:solidFill>
              <a:srgbClr val="ffffff"/>
            </a:solidFill>
            <a:ln w="25560">
              <a:solidFill>
                <a:schemeClr val="accent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73" name="CustomShape 4"/>
            <p:cNvSpPr/>
            <p:nvPr/>
          </p:nvSpPr>
          <p:spPr>
            <a:xfrm>
              <a:off x="1007640" y="2939040"/>
              <a:ext cx="451800" cy="45036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 tIns="45000" bIns="45000"/>
            <a:p>
              <a:pPr algn="ctr"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Arial"/>
                  <a:ea typeface="Arial"/>
                </a:rPr>
                <a:t>1</a:t>
              </a:r>
              <a:endParaRPr b="0" lang="en-US" sz="1800" spc="-1" strike="noStrike">
                <a:latin typeface="Arial"/>
              </a:endParaRPr>
            </a:p>
          </p:txBody>
        </p:sp>
      </p:grpSp>
      <p:grpSp>
        <p:nvGrpSpPr>
          <p:cNvPr id="474" name="Group 5"/>
          <p:cNvGrpSpPr/>
          <p:nvPr/>
        </p:nvGrpSpPr>
        <p:grpSpPr>
          <a:xfrm>
            <a:off x="5030640" y="2855520"/>
            <a:ext cx="640080" cy="565920"/>
            <a:chOff x="5030640" y="2855520"/>
            <a:chExt cx="640080" cy="565920"/>
          </a:xfrm>
        </p:grpSpPr>
        <p:sp>
          <p:nvSpPr>
            <p:cNvPr id="475" name="CustomShape 6"/>
            <p:cNvSpPr/>
            <p:nvPr/>
          </p:nvSpPr>
          <p:spPr>
            <a:xfrm>
              <a:off x="5030640" y="2855520"/>
              <a:ext cx="640080" cy="565920"/>
            </a:xfrm>
            <a:prstGeom prst="ellipse">
              <a:avLst/>
            </a:prstGeom>
            <a:solidFill>
              <a:srgbClr val="ffffff"/>
            </a:solidFill>
            <a:ln w="25560">
              <a:solidFill>
                <a:schemeClr val="accent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76" name="CustomShape 7"/>
            <p:cNvSpPr/>
            <p:nvPr/>
          </p:nvSpPr>
          <p:spPr>
            <a:xfrm>
              <a:off x="5124600" y="2939040"/>
              <a:ext cx="451800" cy="45036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 tIns="45000" bIns="45000"/>
            <a:p>
              <a:pPr algn="ctr"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Arial"/>
                  <a:ea typeface="Arial"/>
                </a:rPr>
                <a:t>9</a:t>
              </a:r>
              <a:endParaRPr b="0" lang="en-US" sz="1800" spc="-1" strike="noStrike">
                <a:latin typeface="Arial"/>
              </a:endParaRPr>
            </a:p>
          </p:txBody>
        </p:sp>
      </p:grpSp>
      <p:sp>
        <p:nvSpPr>
          <p:cNvPr id="477" name="Line 8"/>
          <p:cNvSpPr/>
          <p:nvPr/>
        </p:nvSpPr>
        <p:spPr>
          <a:xfrm flipV="1">
            <a:off x="1503360" y="2404440"/>
            <a:ext cx="573120" cy="573120"/>
          </a:xfrm>
          <a:prstGeom prst="line">
            <a:avLst/>
          </a:prstGeom>
          <a:ln cap="rnd" w="25560">
            <a:solidFill>
              <a:schemeClr val="accent1"/>
            </a:solidFill>
            <a:custDash>
              <a:ds d="100000" sp="100000"/>
            </a:custDash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478" name="Line 9"/>
          <p:cNvSpPr/>
          <p:nvPr/>
        </p:nvSpPr>
        <p:spPr>
          <a:xfrm>
            <a:off x="1498680" y="3362400"/>
            <a:ext cx="658800" cy="384840"/>
          </a:xfrm>
          <a:prstGeom prst="line">
            <a:avLst/>
          </a:prstGeom>
          <a:ln cap="rnd" w="25560">
            <a:solidFill>
              <a:schemeClr val="accent1"/>
            </a:solidFill>
            <a:custDash>
              <a:ds d="100000" sp="100000"/>
            </a:custDash>
            <a:miter/>
          </a:ln>
        </p:spPr>
        <p:style>
          <a:lnRef idx="0"/>
          <a:fillRef idx="0"/>
          <a:effectRef idx="0"/>
          <a:fontRef idx="minor"/>
        </p:style>
      </p:sp>
      <p:grpSp>
        <p:nvGrpSpPr>
          <p:cNvPr id="479" name="Group 10"/>
          <p:cNvGrpSpPr/>
          <p:nvPr/>
        </p:nvGrpSpPr>
        <p:grpSpPr>
          <a:xfrm>
            <a:off x="1909440" y="1568880"/>
            <a:ext cx="1449360" cy="872640"/>
            <a:chOff x="1909440" y="1568880"/>
            <a:chExt cx="1449360" cy="872640"/>
          </a:xfrm>
        </p:grpSpPr>
        <p:sp>
          <p:nvSpPr>
            <p:cNvPr id="480" name="CustomShape 11"/>
            <p:cNvSpPr/>
            <p:nvPr/>
          </p:nvSpPr>
          <p:spPr>
            <a:xfrm>
              <a:off x="1909440" y="1568880"/>
              <a:ext cx="1449360" cy="8726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10603" y="0"/>
                  </a:moveTo>
                  <a:cubicBezTo>
                    <a:pt x="7967" y="0"/>
                    <a:pt x="5720" y="2939"/>
                    <a:pt x="4858" y="7062"/>
                  </a:cubicBezTo>
                  <a:cubicBezTo>
                    <a:pt x="4628" y="6992"/>
                    <a:pt x="4391" y="6953"/>
                    <a:pt x="4150" y="6953"/>
                  </a:cubicBezTo>
                  <a:cubicBezTo>
                    <a:pt x="1857" y="6953"/>
                    <a:pt x="0" y="10233"/>
                    <a:pt x="0" y="14278"/>
                  </a:cubicBezTo>
                  <a:cubicBezTo>
                    <a:pt x="0" y="18323"/>
                    <a:pt x="1857" y="21600"/>
                    <a:pt x="4150" y="21600"/>
                  </a:cubicBezTo>
                  <a:cubicBezTo>
                    <a:pt x="4193" y="21600"/>
                    <a:pt x="4237" y="21597"/>
                    <a:pt x="4279" y="21594"/>
                  </a:cubicBezTo>
                  <a:lnTo>
                    <a:pt x="10532" y="21597"/>
                  </a:lnTo>
                  <a:cubicBezTo>
                    <a:pt x="10555" y="21598"/>
                    <a:pt x="10579" y="21600"/>
                    <a:pt x="10603" y="21600"/>
                  </a:cubicBezTo>
                  <a:cubicBezTo>
                    <a:pt x="10626" y="21600"/>
                    <a:pt x="10648" y="21598"/>
                    <a:pt x="10672" y="21597"/>
                  </a:cubicBezTo>
                  <a:lnTo>
                    <a:pt x="18141" y="21600"/>
                  </a:lnTo>
                  <a:cubicBezTo>
                    <a:pt x="20051" y="21600"/>
                    <a:pt x="21600" y="18868"/>
                    <a:pt x="21600" y="15496"/>
                  </a:cubicBezTo>
                  <a:cubicBezTo>
                    <a:pt x="21600" y="12124"/>
                    <a:pt x="20051" y="9389"/>
                    <a:pt x="18141" y="9389"/>
                  </a:cubicBezTo>
                  <a:cubicBezTo>
                    <a:pt x="17627" y="9389"/>
                    <a:pt x="17139" y="9589"/>
                    <a:pt x="16701" y="9943"/>
                  </a:cubicBezTo>
                  <a:cubicBezTo>
                    <a:pt x="16453" y="4379"/>
                    <a:pt x="13819" y="0"/>
                    <a:pt x="10603" y="0"/>
                  </a:cubicBezTo>
                  <a:close/>
                </a:path>
              </a:pathLst>
            </a:custGeom>
            <a:noFill/>
            <a:ln w="25560">
              <a:solidFill>
                <a:schemeClr val="accent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81" name="CustomShape 12"/>
            <p:cNvSpPr/>
            <p:nvPr/>
          </p:nvSpPr>
          <p:spPr>
            <a:xfrm>
              <a:off x="1909440" y="1568880"/>
              <a:ext cx="1449360" cy="79452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 tIns="45000" bIns="45000"/>
            <a:p>
              <a:pPr algn="ctr">
                <a:lnSpc>
                  <a:spcPct val="100000"/>
                </a:lnSpc>
              </a:pPr>
              <a:endParaRPr b="0" lang="en-US" sz="180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Arial"/>
                  <a:ea typeface="Arial"/>
                </a:rPr>
                <a:t>4 Hops</a:t>
              </a:r>
              <a:endParaRPr b="0" lang="en-US" sz="1800" spc="-1" strike="noStrike">
                <a:latin typeface="Arial"/>
              </a:endParaRPr>
            </a:p>
          </p:txBody>
        </p:sp>
      </p:grpSp>
      <p:grpSp>
        <p:nvGrpSpPr>
          <p:cNvPr id="482" name="Group 13"/>
          <p:cNvGrpSpPr/>
          <p:nvPr/>
        </p:nvGrpSpPr>
        <p:grpSpPr>
          <a:xfrm>
            <a:off x="1909440" y="3524760"/>
            <a:ext cx="1449360" cy="872640"/>
            <a:chOff x="1909440" y="3524760"/>
            <a:chExt cx="1449360" cy="872640"/>
          </a:xfrm>
        </p:grpSpPr>
        <p:sp>
          <p:nvSpPr>
            <p:cNvPr id="483" name="CustomShape 14"/>
            <p:cNvSpPr/>
            <p:nvPr/>
          </p:nvSpPr>
          <p:spPr>
            <a:xfrm>
              <a:off x="1909440" y="3524760"/>
              <a:ext cx="1449360" cy="8726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10603" y="0"/>
                  </a:moveTo>
                  <a:cubicBezTo>
                    <a:pt x="7967" y="0"/>
                    <a:pt x="5720" y="2939"/>
                    <a:pt x="4858" y="7062"/>
                  </a:cubicBezTo>
                  <a:cubicBezTo>
                    <a:pt x="4628" y="6992"/>
                    <a:pt x="4391" y="6953"/>
                    <a:pt x="4150" y="6953"/>
                  </a:cubicBezTo>
                  <a:cubicBezTo>
                    <a:pt x="1857" y="6953"/>
                    <a:pt x="0" y="10233"/>
                    <a:pt x="0" y="14278"/>
                  </a:cubicBezTo>
                  <a:cubicBezTo>
                    <a:pt x="0" y="18323"/>
                    <a:pt x="1857" y="21600"/>
                    <a:pt x="4150" y="21600"/>
                  </a:cubicBezTo>
                  <a:cubicBezTo>
                    <a:pt x="4193" y="21600"/>
                    <a:pt x="4237" y="21597"/>
                    <a:pt x="4279" y="21594"/>
                  </a:cubicBezTo>
                  <a:lnTo>
                    <a:pt x="10532" y="21597"/>
                  </a:lnTo>
                  <a:cubicBezTo>
                    <a:pt x="10555" y="21598"/>
                    <a:pt x="10579" y="21600"/>
                    <a:pt x="10603" y="21600"/>
                  </a:cubicBezTo>
                  <a:cubicBezTo>
                    <a:pt x="10626" y="21600"/>
                    <a:pt x="10648" y="21598"/>
                    <a:pt x="10672" y="21597"/>
                  </a:cubicBezTo>
                  <a:lnTo>
                    <a:pt x="18141" y="21600"/>
                  </a:lnTo>
                  <a:cubicBezTo>
                    <a:pt x="20051" y="21600"/>
                    <a:pt x="21600" y="18868"/>
                    <a:pt x="21600" y="15496"/>
                  </a:cubicBezTo>
                  <a:cubicBezTo>
                    <a:pt x="21600" y="12124"/>
                    <a:pt x="20051" y="9389"/>
                    <a:pt x="18141" y="9389"/>
                  </a:cubicBezTo>
                  <a:cubicBezTo>
                    <a:pt x="17627" y="9389"/>
                    <a:pt x="17139" y="9589"/>
                    <a:pt x="16701" y="9943"/>
                  </a:cubicBezTo>
                  <a:cubicBezTo>
                    <a:pt x="16453" y="4379"/>
                    <a:pt x="13819" y="0"/>
                    <a:pt x="10603" y="0"/>
                  </a:cubicBezTo>
                  <a:close/>
                </a:path>
              </a:pathLst>
            </a:custGeom>
            <a:noFill/>
            <a:ln w="25560">
              <a:solidFill>
                <a:schemeClr val="accent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84" name="CustomShape 15"/>
            <p:cNvSpPr/>
            <p:nvPr/>
          </p:nvSpPr>
          <p:spPr>
            <a:xfrm>
              <a:off x="1909440" y="3524760"/>
              <a:ext cx="1449360" cy="79452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 tIns="45000" bIns="45000"/>
            <a:p>
              <a:pPr algn="ctr"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Arial"/>
                  <a:ea typeface="Arial"/>
                </a:rPr>
                <a:t>3</a:t>
              </a:r>
              <a:endParaRPr b="0" lang="en-US" sz="180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Arial"/>
                  <a:ea typeface="Arial"/>
                </a:rPr>
                <a:t>Hops</a:t>
              </a:r>
              <a:endParaRPr b="0" lang="en-US" sz="1800" spc="-1" strike="noStrike">
                <a:latin typeface="Arial"/>
              </a:endParaRPr>
            </a:p>
          </p:txBody>
        </p:sp>
      </p:grpSp>
      <p:grpSp>
        <p:nvGrpSpPr>
          <p:cNvPr id="485" name="Group 16"/>
          <p:cNvGrpSpPr/>
          <p:nvPr/>
        </p:nvGrpSpPr>
        <p:grpSpPr>
          <a:xfrm>
            <a:off x="3850560" y="1884240"/>
            <a:ext cx="640080" cy="565920"/>
            <a:chOff x="3850560" y="1884240"/>
            <a:chExt cx="640080" cy="565920"/>
          </a:xfrm>
        </p:grpSpPr>
        <p:sp>
          <p:nvSpPr>
            <p:cNvPr id="486" name="CustomShape 17"/>
            <p:cNvSpPr/>
            <p:nvPr/>
          </p:nvSpPr>
          <p:spPr>
            <a:xfrm>
              <a:off x="3850560" y="1884240"/>
              <a:ext cx="640080" cy="565920"/>
            </a:xfrm>
            <a:prstGeom prst="ellipse">
              <a:avLst/>
            </a:prstGeom>
            <a:solidFill>
              <a:srgbClr val="ffffff"/>
            </a:solidFill>
            <a:ln w="25560">
              <a:solidFill>
                <a:schemeClr val="accent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87" name="CustomShape 18"/>
            <p:cNvSpPr/>
            <p:nvPr/>
          </p:nvSpPr>
          <p:spPr>
            <a:xfrm>
              <a:off x="3944520" y="1967400"/>
              <a:ext cx="451800" cy="45036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 tIns="45000" bIns="45000"/>
            <a:p>
              <a:pPr algn="ctr"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Arial"/>
                  <a:ea typeface="Arial"/>
                </a:rPr>
                <a:t>7</a:t>
              </a:r>
              <a:endParaRPr b="0" lang="en-US" sz="1800" spc="-1" strike="noStrike">
                <a:latin typeface="Arial"/>
              </a:endParaRPr>
            </a:p>
          </p:txBody>
        </p:sp>
      </p:grpSp>
      <p:grpSp>
        <p:nvGrpSpPr>
          <p:cNvPr id="488" name="Group 19"/>
          <p:cNvGrpSpPr/>
          <p:nvPr/>
        </p:nvGrpSpPr>
        <p:grpSpPr>
          <a:xfrm>
            <a:off x="3850560" y="3908160"/>
            <a:ext cx="640080" cy="565920"/>
            <a:chOff x="3850560" y="3908160"/>
            <a:chExt cx="640080" cy="565920"/>
          </a:xfrm>
        </p:grpSpPr>
        <p:sp>
          <p:nvSpPr>
            <p:cNvPr id="489" name="CustomShape 20"/>
            <p:cNvSpPr/>
            <p:nvPr/>
          </p:nvSpPr>
          <p:spPr>
            <a:xfrm>
              <a:off x="3850560" y="3908160"/>
              <a:ext cx="640080" cy="565920"/>
            </a:xfrm>
            <a:prstGeom prst="ellipse">
              <a:avLst/>
            </a:prstGeom>
            <a:solidFill>
              <a:srgbClr val="ffffff"/>
            </a:solidFill>
            <a:ln w="25560">
              <a:solidFill>
                <a:schemeClr val="accent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90" name="CustomShape 21"/>
            <p:cNvSpPr/>
            <p:nvPr/>
          </p:nvSpPr>
          <p:spPr>
            <a:xfrm>
              <a:off x="3944520" y="3991320"/>
              <a:ext cx="451800" cy="45036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 tIns="45000" bIns="45000"/>
            <a:p>
              <a:pPr algn="ctr"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Arial"/>
                  <a:ea typeface="Arial"/>
                </a:rPr>
                <a:t>8</a:t>
              </a:r>
              <a:endParaRPr b="0" lang="en-US" sz="1800" spc="-1" strike="noStrike">
                <a:latin typeface="Arial"/>
              </a:endParaRPr>
            </a:p>
          </p:txBody>
        </p:sp>
      </p:grpSp>
      <p:sp>
        <p:nvSpPr>
          <p:cNvPr id="491" name="Line 22"/>
          <p:cNvSpPr/>
          <p:nvPr/>
        </p:nvSpPr>
        <p:spPr>
          <a:xfrm>
            <a:off x="3389760" y="2167920"/>
            <a:ext cx="441720" cy="360"/>
          </a:xfrm>
          <a:prstGeom prst="line">
            <a:avLst/>
          </a:prstGeom>
          <a:ln cap="rnd" w="25560">
            <a:solidFill>
              <a:schemeClr val="accent1"/>
            </a:solidFill>
            <a:custDash>
              <a:ds d="100000" sp="100000"/>
            </a:custDash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492" name="Line 23"/>
          <p:cNvSpPr/>
          <p:nvPr/>
        </p:nvSpPr>
        <p:spPr>
          <a:xfrm>
            <a:off x="3389760" y="4191840"/>
            <a:ext cx="441720" cy="360"/>
          </a:xfrm>
          <a:prstGeom prst="line">
            <a:avLst/>
          </a:prstGeom>
          <a:ln cap="rnd" w="25560">
            <a:solidFill>
              <a:schemeClr val="accent1"/>
            </a:solidFill>
            <a:custDash>
              <a:ds d="100000" sp="100000"/>
            </a:custDash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493" name="Line 24"/>
          <p:cNvSpPr/>
          <p:nvPr/>
        </p:nvSpPr>
        <p:spPr>
          <a:xfrm>
            <a:off x="4466880" y="2253240"/>
            <a:ext cx="643680" cy="643680"/>
          </a:xfrm>
          <a:prstGeom prst="line">
            <a:avLst/>
          </a:prstGeom>
          <a:ln cap="rnd" w="25560">
            <a:solidFill>
              <a:schemeClr val="accent1"/>
            </a:solidFill>
            <a:custDash>
              <a:ds d="100000" sp="100000"/>
            </a:custDash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494" name="Line 25"/>
          <p:cNvSpPr/>
          <p:nvPr/>
        </p:nvSpPr>
        <p:spPr>
          <a:xfrm flipV="1">
            <a:off x="4437000" y="3377520"/>
            <a:ext cx="651600" cy="651600"/>
          </a:xfrm>
          <a:prstGeom prst="line">
            <a:avLst/>
          </a:prstGeom>
          <a:ln cap="rnd" w="25560">
            <a:solidFill>
              <a:schemeClr val="accent1"/>
            </a:solidFill>
            <a:custDash>
              <a:ds d="100000" sp="100000"/>
            </a:custDash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495" name="CustomShape 26"/>
          <p:cNvSpPr/>
          <p:nvPr/>
        </p:nvSpPr>
        <p:spPr>
          <a:xfrm>
            <a:off x="124560" y="2263320"/>
            <a:ext cx="1444320" cy="4021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ctr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[1, 0, 0, 58]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496" name="CustomShape 27"/>
          <p:cNvSpPr/>
          <p:nvPr/>
        </p:nvSpPr>
        <p:spPr>
          <a:xfrm>
            <a:off x="995040" y="3587760"/>
            <a:ext cx="4400280" cy="1202400"/>
          </a:xfrm>
          <a:custGeom>
            <a:avLst/>
            <a:gdLst/>
            <a:ahLst/>
            <a:rect l="l" t="t" r="r" b="b"/>
            <a:pathLst>
              <a:path w="21600" h="16200">
                <a:moveTo>
                  <a:pt x="0" y="229"/>
                </a:moveTo>
                <a:cubicBezTo>
                  <a:pt x="7092" y="21600"/>
                  <a:pt x="14292" y="21524"/>
                  <a:pt x="21600" y="0"/>
                </a:cubicBezTo>
              </a:path>
            </a:pathLst>
          </a:custGeom>
          <a:noFill/>
          <a:ln cap="rnd" w="25560">
            <a:solidFill>
              <a:srgbClr val="ff2600"/>
            </a:solidFill>
            <a:custDash>
              <a:ds d="200000" sp="200000"/>
            </a:custDash>
            <a:miter/>
          </a:ln>
          <a:effectLst>
            <a:outerShdw blurRad="38100" dir="5400000" dist="20160" rotWithShape="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497" name="CustomShape 28"/>
          <p:cNvSpPr/>
          <p:nvPr/>
        </p:nvSpPr>
        <p:spPr>
          <a:xfrm>
            <a:off x="2372760" y="4853880"/>
            <a:ext cx="1873800" cy="362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ctr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Established shortest route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498" name="CustomShape 29"/>
          <p:cNvSpPr/>
          <p:nvPr/>
        </p:nvSpPr>
        <p:spPr>
          <a:xfrm>
            <a:off x="5754240" y="1137600"/>
            <a:ext cx="3384000" cy="11559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ctr"/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marL="110160" indent="-108000">
              <a:lnSpc>
                <a:spcPct val="100000"/>
              </a:lnSpc>
              <a:buClr>
                <a:srgbClr val="000000"/>
              </a:buClr>
              <a:buFont typeface="Symbol"/>
              <a:buChar char="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In some cases, due to interference among motes or difference in periodic routing update intervals, update of mote 1 can reach earlier from</a:t>
            </a: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b="1" i="1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longer path</a:t>
            </a:r>
            <a:r>
              <a:rPr b="0" i="1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.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499" name="CustomShape 30"/>
          <p:cNvSpPr/>
          <p:nvPr/>
        </p:nvSpPr>
        <p:spPr>
          <a:xfrm>
            <a:off x="1036800" y="1298160"/>
            <a:ext cx="4107960" cy="1440360"/>
          </a:xfrm>
          <a:custGeom>
            <a:avLst/>
            <a:gdLst/>
            <a:ahLst/>
            <a:rect l="l" t="t" r="r" b="b"/>
            <a:pathLst>
              <a:path w="21600" h="16200">
                <a:moveTo>
                  <a:pt x="0" y="15971"/>
                </a:moveTo>
                <a:cubicBezTo>
                  <a:pt x="7092" y="-5400"/>
                  <a:pt x="14292" y="-5324"/>
                  <a:pt x="21600" y="16200"/>
                </a:cubicBezTo>
              </a:path>
            </a:pathLst>
          </a:custGeom>
          <a:noFill/>
          <a:ln cap="rnd" w="25560">
            <a:solidFill>
              <a:srgbClr val="ff2600"/>
            </a:solidFill>
            <a:custDash>
              <a:ds d="200000" sp="200000"/>
            </a:custDash>
            <a:miter/>
          </a:ln>
          <a:effectLst>
            <a:outerShdw blurRad="38100" dir="5400000" dist="20160" rotWithShape="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500" name="CustomShape 31"/>
          <p:cNvSpPr/>
          <p:nvPr/>
        </p:nvSpPr>
        <p:spPr>
          <a:xfrm>
            <a:off x="2545200" y="996120"/>
            <a:ext cx="1529280" cy="362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ctr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Longer path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501" name="CustomShape 32"/>
          <p:cNvSpPr/>
          <p:nvPr/>
        </p:nvSpPr>
        <p:spPr>
          <a:xfrm>
            <a:off x="5763960" y="3162240"/>
            <a:ext cx="720000" cy="3646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45720" rIns="45720" tIns="45000" bIns="45000" anchor="ctr"/>
          <a:p>
            <a:pPr>
              <a:lnSpc>
                <a:spcPct val="100000"/>
              </a:lnSpc>
            </a:pPr>
            <a:r>
              <a:rPr b="0" i="1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t=0ms</a:t>
            </a:r>
            <a:endParaRPr b="0" lang="en-US" sz="1800" spc="-1" strike="noStrike">
              <a:latin typeface="Arial"/>
            </a:endParaRPr>
          </a:p>
        </p:txBody>
      </p:sp>
      <p:graphicFrame>
        <p:nvGraphicFramePr>
          <p:cNvPr id="502" name="Table 33"/>
          <p:cNvGraphicFramePr/>
          <p:nvPr/>
        </p:nvGraphicFramePr>
        <p:xfrm>
          <a:off x="5794920" y="3523320"/>
          <a:ext cx="2847240" cy="1048680"/>
        </p:xfrm>
        <a:graphic>
          <a:graphicData uri="http://schemas.openxmlformats.org/drawingml/2006/table">
            <a:tbl>
              <a:tblPr/>
              <a:tblGrid>
                <a:gridCol w="489600"/>
                <a:gridCol w="586080"/>
                <a:gridCol w="619560"/>
                <a:gridCol w="643680"/>
                <a:gridCol w="508680"/>
              </a:tblGrid>
              <a:tr h="34812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9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Dest. ID</a:t>
                      </a:r>
                      <a:endParaRPr b="0" lang="en-US" sz="9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acfdb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9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Next Hop</a:t>
                      </a:r>
                      <a:endParaRPr b="0" lang="en-US" sz="9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acfdb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9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Total Hop</a:t>
                      </a:r>
                      <a:endParaRPr b="0" lang="en-US" sz="9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acfdb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9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Metric(dB)</a:t>
                      </a:r>
                      <a:endParaRPr b="0" lang="en-US" sz="9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acfdb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9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Seq. No</a:t>
                      </a:r>
                      <a:endParaRPr b="0" lang="en-US" sz="9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acfdb"/>
                    </a:solidFill>
                  </a:tcPr>
                </a:tc>
              </a:tr>
              <a:tr h="23364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9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6e9ee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0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6e9ee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0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6e9ee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0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6e9ee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34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6e9ee"/>
                    </a:solidFill>
                  </a:tcPr>
                </a:tc>
              </a:tr>
              <a:tr h="23364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1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acfdb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8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acfdb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4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acfdb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-202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acfdb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ff2600"/>
                          </a:solidFill>
                          <a:latin typeface="Arial"/>
                          <a:ea typeface="Arial"/>
                        </a:rPr>
                        <a:t>56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acfdb"/>
                    </a:solidFill>
                  </a:tcPr>
                </a:tc>
              </a:tr>
              <a:tr h="23364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…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6e9ee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…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6e9ee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…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6e9ee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…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6e9ee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…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6e9ee"/>
                    </a:solidFill>
                  </a:tcPr>
                </a:tc>
              </a:tr>
            </a:tbl>
          </a:graphicData>
        </a:graphic>
      </p:graphicFrame>
      <p:sp>
        <p:nvSpPr>
          <p:cNvPr id="503" name="CustomShape 34"/>
          <p:cNvSpPr/>
          <p:nvPr/>
        </p:nvSpPr>
        <p:spPr>
          <a:xfrm>
            <a:off x="120240" y="1698480"/>
            <a:ext cx="1009800" cy="2883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45720" rIns="45720" tIns="45000" bIns="45000" anchor="ctr"/>
          <a:p>
            <a:pPr>
              <a:lnSpc>
                <a:spcPct val="100000"/>
              </a:lnSpc>
            </a:pPr>
            <a:r>
              <a:rPr b="0" lang="en-US" sz="1300" spc="-1" strike="noStrike">
                <a:solidFill>
                  <a:srgbClr val="000000"/>
                </a:solidFill>
                <a:latin typeface="Arial"/>
                <a:ea typeface="Arial"/>
              </a:rPr>
              <a:t>New update!</a:t>
            </a:r>
            <a:endParaRPr b="0" lang="en-US" sz="1300" spc="-1" strike="noStrike">
              <a:latin typeface="Arial"/>
            </a:endParaRPr>
          </a:p>
        </p:txBody>
      </p:sp>
      <p:sp>
        <p:nvSpPr>
          <p:cNvPr id="504" name="Line 35"/>
          <p:cNvSpPr/>
          <p:nvPr/>
        </p:nvSpPr>
        <p:spPr>
          <a:xfrm flipV="1">
            <a:off x="626040" y="1972080"/>
            <a:ext cx="360" cy="360000"/>
          </a:xfrm>
          <a:prstGeom prst="line">
            <a:avLst/>
          </a:prstGeom>
          <a:ln w="25560">
            <a:solidFill>
              <a:schemeClr val="accent1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05" name="CustomShape 36"/>
          <p:cNvSpPr/>
          <p:nvPr/>
        </p:nvSpPr>
        <p:spPr>
          <a:xfrm>
            <a:off x="4208760" y="1496160"/>
            <a:ext cx="1444320" cy="4021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ctr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[1, …, 4, </a:t>
            </a:r>
            <a:r>
              <a:rPr b="0" lang="en-US" sz="1400" spc="-1" strike="noStrike">
                <a:solidFill>
                  <a:srgbClr val="ff2600"/>
                </a:solidFill>
                <a:latin typeface="Arial"/>
                <a:ea typeface="Arial"/>
              </a:rPr>
              <a:t>58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]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506" name="Line 37"/>
          <p:cNvSpPr/>
          <p:nvPr/>
        </p:nvSpPr>
        <p:spPr>
          <a:xfrm>
            <a:off x="4737960" y="1820520"/>
            <a:ext cx="169560" cy="396720"/>
          </a:xfrm>
          <a:prstGeom prst="line">
            <a:avLst/>
          </a:prstGeom>
          <a:ln w="25560">
            <a:solidFill>
              <a:schemeClr val="accent1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07" name="CustomShape 38"/>
          <p:cNvSpPr/>
          <p:nvPr/>
        </p:nvSpPr>
        <p:spPr>
          <a:xfrm>
            <a:off x="5600160" y="1004040"/>
            <a:ext cx="2061000" cy="317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45720" rIns="45720" tIns="45000" bIns="45000" anchor="ctr"/>
          <a:p>
            <a:pPr>
              <a:lnSpc>
                <a:spcPct val="100000"/>
              </a:lnSpc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Arial"/>
              </a:rPr>
              <a:t>What are Fluctuations?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508" name="CustomShape 39"/>
          <p:cNvSpPr/>
          <p:nvPr/>
        </p:nvSpPr>
        <p:spPr>
          <a:xfrm>
            <a:off x="294480" y="274320"/>
            <a:ext cx="7476480" cy="384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1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Damping Fluctuations</a:t>
            </a:r>
            <a:endParaRPr b="0" lang="en-US" sz="2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7" dur="indefinite" restart="never" nodeType="tmRoot">
          <p:childTnLst>
            <p:seq>
              <p:cTn id="2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CustomShape 1"/>
          <p:cNvSpPr/>
          <p:nvPr/>
        </p:nvSpPr>
        <p:spPr>
          <a:xfrm>
            <a:off x="8506800" y="6428880"/>
            <a:ext cx="271440" cy="2620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/>
          <a:p>
            <a:pPr algn="r">
              <a:lnSpc>
                <a:spcPct val="100000"/>
              </a:lnSpc>
            </a:pPr>
            <a:fld id="{D5E45924-783B-4801-A4F1-D205801EFD07}" type="slidenum">
              <a:rPr b="0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1</a:t>
            </a:fld>
            <a:endParaRPr b="0" lang="en-US" sz="1200" spc="-1" strike="noStrike">
              <a:latin typeface="Arial"/>
            </a:endParaRPr>
          </a:p>
        </p:txBody>
      </p:sp>
      <p:grpSp>
        <p:nvGrpSpPr>
          <p:cNvPr id="510" name="Group 2"/>
          <p:cNvGrpSpPr/>
          <p:nvPr/>
        </p:nvGrpSpPr>
        <p:grpSpPr>
          <a:xfrm>
            <a:off x="913680" y="2855520"/>
            <a:ext cx="640080" cy="565920"/>
            <a:chOff x="913680" y="2855520"/>
            <a:chExt cx="640080" cy="565920"/>
          </a:xfrm>
        </p:grpSpPr>
        <p:sp>
          <p:nvSpPr>
            <p:cNvPr id="511" name="CustomShape 3"/>
            <p:cNvSpPr/>
            <p:nvPr/>
          </p:nvSpPr>
          <p:spPr>
            <a:xfrm>
              <a:off x="913680" y="2855520"/>
              <a:ext cx="640080" cy="565920"/>
            </a:xfrm>
            <a:prstGeom prst="ellipse">
              <a:avLst/>
            </a:prstGeom>
            <a:solidFill>
              <a:srgbClr val="ffffff"/>
            </a:solidFill>
            <a:ln w="25560">
              <a:solidFill>
                <a:schemeClr val="accent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12" name="CustomShape 4"/>
            <p:cNvSpPr/>
            <p:nvPr/>
          </p:nvSpPr>
          <p:spPr>
            <a:xfrm>
              <a:off x="1007640" y="2939040"/>
              <a:ext cx="451800" cy="45036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 tIns="45000" bIns="45000"/>
            <a:p>
              <a:pPr algn="ctr"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Arial"/>
                  <a:ea typeface="Arial"/>
                </a:rPr>
                <a:t>1</a:t>
              </a:r>
              <a:endParaRPr b="0" lang="en-US" sz="1800" spc="-1" strike="noStrike">
                <a:latin typeface="Arial"/>
              </a:endParaRPr>
            </a:p>
          </p:txBody>
        </p:sp>
      </p:grpSp>
      <p:grpSp>
        <p:nvGrpSpPr>
          <p:cNvPr id="513" name="Group 5"/>
          <p:cNvGrpSpPr/>
          <p:nvPr/>
        </p:nvGrpSpPr>
        <p:grpSpPr>
          <a:xfrm>
            <a:off x="5030640" y="2855520"/>
            <a:ext cx="640080" cy="565920"/>
            <a:chOff x="5030640" y="2855520"/>
            <a:chExt cx="640080" cy="565920"/>
          </a:xfrm>
        </p:grpSpPr>
        <p:sp>
          <p:nvSpPr>
            <p:cNvPr id="514" name="CustomShape 6"/>
            <p:cNvSpPr/>
            <p:nvPr/>
          </p:nvSpPr>
          <p:spPr>
            <a:xfrm>
              <a:off x="5030640" y="2855520"/>
              <a:ext cx="640080" cy="565920"/>
            </a:xfrm>
            <a:prstGeom prst="ellipse">
              <a:avLst/>
            </a:prstGeom>
            <a:solidFill>
              <a:srgbClr val="ffffff"/>
            </a:solidFill>
            <a:ln w="25560">
              <a:solidFill>
                <a:schemeClr val="accent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15" name="CustomShape 7"/>
            <p:cNvSpPr/>
            <p:nvPr/>
          </p:nvSpPr>
          <p:spPr>
            <a:xfrm>
              <a:off x="5124600" y="2939040"/>
              <a:ext cx="451800" cy="45036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 tIns="45000" bIns="45000"/>
            <a:p>
              <a:pPr algn="ctr"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Arial"/>
                  <a:ea typeface="Arial"/>
                </a:rPr>
                <a:t>9</a:t>
              </a:r>
              <a:endParaRPr b="0" lang="en-US" sz="1800" spc="-1" strike="noStrike">
                <a:latin typeface="Arial"/>
              </a:endParaRPr>
            </a:p>
          </p:txBody>
        </p:sp>
      </p:grpSp>
      <p:sp>
        <p:nvSpPr>
          <p:cNvPr id="516" name="Line 8"/>
          <p:cNvSpPr/>
          <p:nvPr/>
        </p:nvSpPr>
        <p:spPr>
          <a:xfrm flipV="1">
            <a:off x="1503360" y="2404440"/>
            <a:ext cx="573120" cy="573120"/>
          </a:xfrm>
          <a:prstGeom prst="line">
            <a:avLst/>
          </a:prstGeom>
          <a:ln cap="rnd" w="25560">
            <a:solidFill>
              <a:schemeClr val="accent1"/>
            </a:solidFill>
            <a:custDash>
              <a:ds d="100000" sp="100000"/>
            </a:custDash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517" name="Line 9"/>
          <p:cNvSpPr/>
          <p:nvPr/>
        </p:nvSpPr>
        <p:spPr>
          <a:xfrm>
            <a:off x="1498680" y="3362400"/>
            <a:ext cx="658800" cy="384840"/>
          </a:xfrm>
          <a:prstGeom prst="line">
            <a:avLst/>
          </a:prstGeom>
          <a:ln cap="rnd" w="25560">
            <a:solidFill>
              <a:schemeClr val="accent1"/>
            </a:solidFill>
            <a:custDash>
              <a:ds d="100000" sp="100000"/>
            </a:custDash>
            <a:miter/>
          </a:ln>
        </p:spPr>
        <p:style>
          <a:lnRef idx="0"/>
          <a:fillRef idx="0"/>
          <a:effectRef idx="0"/>
          <a:fontRef idx="minor"/>
        </p:style>
      </p:sp>
      <p:grpSp>
        <p:nvGrpSpPr>
          <p:cNvPr id="518" name="Group 10"/>
          <p:cNvGrpSpPr/>
          <p:nvPr/>
        </p:nvGrpSpPr>
        <p:grpSpPr>
          <a:xfrm>
            <a:off x="1909440" y="1568880"/>
            <a:ext cx="1449360" cy="872640"/>
            <a:chOff x="1909440" y="1568880"/>
            <a:chExt cx="1449360" cy="872640"/>
          </a:xfrm>
        </p:grpSpPr>
        <p:sp>
          <p:nvSpPr>
            <p:cNvPr id="519" name="CustomShape 11"/>
            <p:cNvSpPr/>
            <p:nvPr/>
          </p:nvSpPr>
          <p:spPr>
            <a:xfrm>
              <a:off x="1909440" y="1568880"/>
              <a:ext cx="1449360" cy="8726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10603" y="0"/>
                  </a:moveTo>
                  <a:cubicBezTo>
                    <a:pt x="7967" y="0"/>
                    <a:pt x="5720" y="2939"/>
                    <a:pt x="4858" y="7062"/>
                  </a:cubicBezTo>
                  <a:cubicBezTo>
                    <a:pt x="4628" y="6992"/>
                    <a:pt x="4391" y="6953"/>
                    <a:pt x="4150" y="6953"/>
                  </a:cubicBezTo>
                  <a:cubicBezTo>
                    <a:pt x="1857" y="6953"/>
                    <a:pt x="0" y="10233"/>
                    <a:pt x="0" y="14278"/>
                  </a:cubicBezTo>
                  <a:cubicBezTo>
                    <a:pt x="0" y="18323"/>
                    <a:pt x="1857" y="21600"/>
                    <a:pt x="4150" y="21600"/>
                  </a:cubicBezTo>
                  <a:cubicBezTo>
                    <a:pt x="4193" y="21600"/>
                    <a:pt x="4237" y="21597"/>
                    <a:pt x="4279" y="21594"/>
                  </a:cubicBezTo>
                  <a:lnTo>
                    <a:pt x="10532" y="21597"/>
                  </a:lnTo>
                  <a:cubicBezTo>
                    <a:pt x="10555" y="21598"/>
                    <a:pt x="10579" y="21600"/>
                    <a:pt x="10603" y="21600"/>
                  </a:cubicBezTo>
                  <a:cubicBezTo>
                    <a:pt x="10626" y="21600"/>
                    <a:pt x="10648" y="21598"/>
                    <a:pt x="10672" y="21597"/>
                  </a:cubicBezTo>
                  <a:lnTo>
                    <a:pt x="18141" y="21600"/>
                  </a:lnTo>
                  <a:cubicBezTo>
                    <a:pt x="20051" y="21600"/>
                    <a:pt x="21600" y="18868"/>
                    <a:pt x="21600" y="15496"/>
                  </a:cubicBezTo>
                  <a:cubicBezTo>
                    <a:pt x="21600" y="12124"/>
                    <a:pt x="20051" y="9389"/>
                    <a:pt x="18141" y="9389"/>
                  </a:cubicBezTo>
                  <a:cubicBezTo>
                    <a:pt x="17627" y="9389"/>
                    <a:pt x="17139" y="9589"/>
                    <a:pt x="16701" y="9943"/>
                  </a:cubicBezTo>
                  <a:cubicBezTo>
                    <a:pt x="16453" y="4379"/>
                    <a:pt x="13819" y="0"/>
                    <a:pt x="10603" y="0"/>
                  </a:cubicBezTo>
                  <a:close/>
                </a:path>
              </a:pathLst>
            </a:custGeom>
            <a:noFill/>
            <a:ln w="25560">
              <a:solidFill>
                <a:schemeClr val="accent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20" name="CustomShape 12"/>
            <p:cNvSpPr/>
            <p:nvPr/>
          </p:nvSpPr>
          <p:spPr>
            <a:xfrm>
              <a:off x="1909440" y="1568880"/>
              <a:ext cx="1449360" cy="79452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 tIns="45000" bIns="45000"/>
            <a:p>
              <a:pPr algn="ctr">
                <a:lnSpc>
                  <a:spcPct val="100000"/>
                </a:lnSpc>
              </a:pPr>
              <a:endParaRPr b="0" lang="en-US" sz="180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Arial"/>
                  <a:ea typeface="Arial"/>
                </a:rPr>
                <a:t>4 Hops</a:t>
              </a:r>
              <a:endParaRPr b="0" lang="en-US" sz="1800" spc="-1" strike="noStrike">
                <a:latin typeface="Arial"/>
              </a:endParaRPr>
            </a:p>
          </p:txBody>
        </p:sp>
      </p:grpSp>
      <p:grpSp>
        <p:nvGrpSpPr>
          <p:cNvPr id="521" name="Group 13"/>
          <p:cNvGrpSpPr/>
          <p:nvPr/>
        </p:nvGrpSpPr>
        <p:grpSpPr>
          <a:xfrm>
            <a:off x="1909440" y="3524760"/>
            <a:ext cx="1449360" cy="872640"/>
            <a:chOff x="1909440" y="3524760"/>
            <a:chExt cx="1449360" cy="872640"/>
          </a:xfrm>
        </p:grpSpPr>
        <p:sp>
          <p:nvSpPr>
            <p:cNvPr id="522" name="CustomShape 14"/>
            <p:cNvSpPr/>
            <p:nvPr/>
          </p:nvSpPr>
          <p:spPr>
            <a:xfrm>
              <a:off x="1909440" y="3524760"/>
              <a:ext cx="1449360" cy="8726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10603" y="0"/>
                  </a:moveTo>
                  <a:cubicBezTo>
                    <a:pt x="7967" y="0"/>
                    <a:pt x="5720" y="2939"/>
                    <a:pt x="4858" y="7062"/>
                  </a:cubicBezTo>
                  <a:cubicBezTo>
                    <a:pt x="4628" y="6992"/>
                    <a:pt x="4391" y="6953"/>
                    <a:pt x="4150" y="6953"/>
                  </a:cubicBezTo>
                  <a:cubicBezTo>
                    <a:pt x="1857" y="6953"/>
                    <a:pt x="0" y="10233"/>
                    <a:pt x="0" y="14278"/>
                  </a:cubicBezTo>
                  <a:cubicBezTo>
                    <a:pt x="0" y="18323"/>
                    <a:pt x="1857" y="21600"/>
                    <a:pt x="4150" y="21600"/>
                  </a:cubicBezTo>
                  <a:cubicBezTo>
                    <a:pt x="4193" y="21600"/>
                    <a:pt x="4237" y="21597"/>
                    <a:pt x="4279" y="21594"/>
                  </a:cubicBezTo>
                  <a:lnTo>
                    <a:pt x="10532" y="21597"/>
                  </a:lnTo>
                  <a:cubicBezTo>
                    <a:pt x="10555" y="21598"/>
                    <a:pt x="10579" y="21600"/>
                    <a:pt x="10603" y="21600"/>
                  </a:cubicBezTo>
                  <a:cubicBezTo>
                    <a:pt x="10626" y="21600"/>
                    <a:pt x="10648" y="21598"/>
                    <a:pt x="10672" y="21597"/>
                  </a:cubicBezTo>
                  <a:lnTo>
                    <a:pt x="18141" y="21600"/>
                  </a:lnTo>
                  <a:cubicBezTo>
                    <a:pt x="20051" y="21600"/>
                    <a:pt x="21600" y="18868"/>
                    <a:pt x="21600" y="15496"/>
                  </a:cubicBezTo>
                  <a:cubicBezTo>
                    <a:pt x="21600" y="12124"/>
                    <a:pt x="20051" y="9389"/>
                    <a:pt x="18141" y="9389"/>
                  </a:cubicBezTo>
                  <a:cubicBezTo>
                    <a:pt x="17627" y="9389"/>
                    <a:pt x="17139" y="9589"/>
                    <a:pt x="16701" y="9943"/>
                  </a:cubicBezTo>
                  <a:cubicBezTo>
                    <a:pt x="16453" y="4379"/>
                    <a:pt x="13819" y="0"/>
                    <a:pt x="10603" y="0"/>
                  </a:cubicBezTo>
                  <a:close/>
                </a:path>
              </a:pathLst>
            </a:custGeom>
            <a:noFill/>
            <a:ln w="25560">
              <a:solidFill>
                <a:schemeClr val="accent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23" name="CustomShape 15"/>
            <p:cNvSpPr/>
            <p:nvPr/>
          </p:nvSpPr>
          <p:spPr>
            <a:xfrm>
              <a:off x="1909440" y="3524760"/>
              <a:ext cx="1449360" cy="79452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 tIns="45000" bIns="45000"/>
            <a:p>
              <a:pPr algn="ctr"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Arial"/>
                  <a:ea typeface="Arial"/>
                </a:rPr>
                <a:t>3</a:t>
              </a:r>
              <a:endParaRPr b="0" lang="en-US" sz="180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Arial"/>
                  <a:ea typeface="Arial"/>
                </a:rPr>
                <a:t>Hops</a:t>
              </a:r>
              <a:endParaRPr b="0" lang="en-US" sz="1800" spc="-1" strike="noStrike">
                <a:latin typeface="Arial"/>
              </a:endParaRPr>
            </a:p>
          </p:txBody>
        </p:sp>
      </p:grpSp>
      <p:grpSp>
        <p:nvGrpSpPr>
          <p:cNvPr id="524" name="Group 16"/>
          <p:cNvGrpSpPr/>
          <p:nvPr/>
        </p:nvGrpSpPr>
        <p:grpSpPr>
          <a:xfrm>
            <a:off x="3850560" y="1884240"/>
            <a:ext cx="640080" cy="565920"/>
            <a:chOff x="3850560" y="1884240"/>
            <a:chExt cx="640080" cy="565920"/>
          </a:xfrm>
        </p:grpSpPr>
        <p:sp>
          <p:nvSpPr>
            <p:cNvPr id="525" name="CustomShape 17"/>
            <p:cNvSpPr/>
            <p:nvPr/>
          </p:nvSpPr>
          <p:spPr>
            <a:xfrm>
              <a:off x="3850560" y="1884240"/>
              <a:ext cx="640080" cy="565920"/>
            </a:xfrm>
            <a:prstGeom prst="ellipse">
              <a:avLst/>
            </a:prstGeom>
            <a:solidFill>
              <a:srgbClr val="ffffff"/>
            </a:solidFill>
            <a:ln w="25560">
              <a:solidFill>
                <a:schemeClr val="accent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26" name="CustomShape 18"/>
            <p:cNvSpPr/>
            <p:nvPr/>
          </p:nvSpPr>
          <p:spPr>
            <a:xfrm>
              <a:off x="3944520" y="1967400"/>
              <a:ext cx="451800" cy="45036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 tIns="45000" bIns="45000"/>
            <a:p>
              <a:pPr algn="ctr"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Arial"/>
                  <a:ea typeface="Arial"/>
                </a:rPr>
                <a:t>7</a:t>
              </a:r>
              <a:endParaRPr b="0" lang="en-US" sz="1800" spc="-1" strike="noStrike">
                <a:latin typeface="Arial"/>
              </a:endParaRPr>
            </a:p>
          </p:txBody>
        </p:sp>
      </p:grpSp>
      <p:grpSp>
        <p:nvGrpSpPr>
          <p:cNvPr id="527" name="Group 19"/>
          <p:cNvGrpSpPr/>
          <p:nvPr/>
        </p:nvGrpSpPr>
        <p:grpSpPr>
          <a:xfrm>
            <a:off x="3850560" y="3908160"/>
            <a:ext cx="640080" cy="565920"/>
            <a:chOff x="3850560" y="3908160"/>
            <a:chExt cx="640080" cy="565920"/>
          </a:xfrm>
        </p:grpSpPr>
        <p:sp>
          <p:nvSpPr>
            <p:cNvPr id="528" name="CustomShape 20"/>
            <p:cNvSpPr/>
            <p:nvPr/>
          </p:nvSpPr>
          <p:spPr>
            <a:xfrm>
              <a:off x="3850560" y="3908160"/>
              <a:ext cx="640080" cy="565920"/>
            </a:xfrm>
            <a:prstGeom prst="ellipse">
              <a:avLst/>
            </a:prstGeom>
            <a:solidFill>
              <a:srgbClr val="ffffff"/>
            </a:solidFill>
            <a:ln w="25560">
              <a:solidFill>
                <a:schemeClr val="accent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29" name="CustomShape 21"/>
            <p:cNvSpPr/>
            <p:nvPr/>
          </p:nvSpPr>
          <p:spPr>
            <a:xfrm>
              <a:off x="3944520" y="3991320"/>
              <a:ext cx="451800" cy="45036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 tIns="45000" bIns="45000"/>
            <a:p>
              <a:pPr algn="ctr"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Arial"/>
                  <a:ea typeface="Arial"/>
                </a:rPr>
                <a:t>8</a:t>
              </a:r>
              <a:endParaRPr b="0" lang="en-US" sz="1800" spc="-1" strike="noStrike">
                <a:latin typeface="Arial"/>
              </a:endParaRPr>
            </a:p>
          </p:txBody>
        </p:sp>
      </p:grpSp>
      <p:sp>
        <p:nvSpPr>
          <p:cNvPr id="530" name="Line 22"/>
          <p:cNvSpPr/>
          <p:nvPr/>
        </p:nvSpPr>
        <p:spPr>
          <a:xfrm>
            <a:off x="3389760" y="2167920"/>
            <a:ext cx="441720" cy="360"/>
          </a:xfrm>
          <a:prstGeom prst="line">
            <a:avLst/>
          </a:prstGeom>
          <a:ln cap="rnd" w="25560">
            <a:solidFill>
              <a:schemeClr val="accent1"/>
            </a:solidFill>
            <a:custDash>
              <a:ds d="100000" sp="100000"/>
            </a:custDash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531" name="Line 23"/>
          <p:cNvSpPr/>
          <p:nvPr/>
        </p:nvSpPr>
        <p:spPr>
          <a:xfrm>
            <a:off x="3389760" y="4191840"/>
            <a:ext cx="441720" cy="360"/>
          </a:xfrm>
          <a:prstGeom prst="line">
            <a:avLst/>
          </a:prstGeom>
          <a:ln cap="rnd" w="25560">
            <a:solidFill>
              <a:schemeClr val="accent1"/>
            </a:solidFill>
            <a:custDash>
              <a:ds d="100000" sp="100000"/>
            </a:custDash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532" name="Line 24"/>
          <p:cNvSpPr/>
          <p:nvPr/>
        </p:nvSpPr>
        <p:spPr>
          <a:xfrm>
            <a:off x="4466880" y="2253240"/>
            <a:ext cx="643680" cy="643680"/>
          </a:xfrm>
          <a:prstGeom prst="line">
            <a:avLst/>
          </a:prstGeom>
          <a:ln cap="rnd" w="25560">
            <a:solidFill>
              <a:schemeClr val="accent1"/>
            </a:solidFill>
            <a:custDash>
              <a:ds d="100000" sp="100000"/>
            </a:custDash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533" name="Line 25"/>
          <p:cNvSpPr/>
          <p:nvPr/>
        </p:nvSpPr>
        <p:spPr>
          <a:xfrm flipV="1">
            <a:off x="4437000" y="3377520"/>
            <a:ext cx="651600" cy="651600"/>
          </a:xfrm>
          <a:prstGeom prst="line">
            <a:avLst/>
          </a:prstGeom>
          <a:ln cap="rnd" w="25560">
            <a:solidFill>
              <a:schemeClr val="accent1"/>
            </a:solidFill>
            <a:custDash>
              <a:ds d="100000" sp="100000"/>
            </a:custDash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534" name="CustomShape 26"/>
          <p:cNvSpPr/>
          <p:nvPr/>
        </p:nvSpPr>
        <p:spPr>
          <a:xfrm>
            <a:off x="160560" y="2263320"/>
            <a:ext cx="1444320" cy="4021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ctr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[1, 0, 0, 58]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535" name="CustomShape 27"/>
          <p:cNvSpPr/>
          <p:nvPr/>
        </p:nvSpPr>
        <p:spPr>
          <a:xfrm>
            <a:off x="995040" y="3587760"/>
            <a:ext cx="4400280" cy="1202400"/>
          </a:xfrm>
          <a:custGeom>
            <a:avLst/>
            <a:gdLst/>
            <a:ahLst/>
            <a:rect l="l" t="t" r="r" b="b"/>
            <a:pathLst>
              <a:path w="21600" h="16200">
                <a:moveTo>
                  <a:pt x="0" y="229"/>
                </a:moveTo>
                <a:cubicBezTo>
                  <a:pt x="7092" y="21600"/>
                  <a:pt x="14292" y="21524"/>
                  <a:pt x="21600" y="0"/>
                </a:cubicBezTo>
              </a:path>
            </a:pathLst>
          </a:custGeom>
          <a:noFill/>
          <a:ln cap="rnd" w="25560">
            <a:solidFill>
              <a:srgbClr val="ff2600"/>
            </a:solidFill>
            <a:custDash>
              <a:ds d="200000" sp="200000"/>
            </a:custDash>
            <a:miter/>
          </a:ln>
          <a:effectLst>
            <a:outerShdw blurRad="38100" dir="5400000" dist="20160" rotWithShape="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536" name="CustomShape 28"/>
          <p:cNvSpPr/>
          <p:nvPr/>
        </p:nvSpPr>
        <p:spPr>
          <a:xfrm>
            <a:off x="2372760" y="4853880"/>
            <a:ext cx="1873800" cy="362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ctr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Established shortest route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537" name="CustomShape 29"/>
          <p:cNvSpPr/>
          <p:nvPr/>
        </p:nvSpPr>
        <p:spPr>
          <a:xfrm>
            <a:off x="1036800" y="1298160"/>
            <a:ext cx="4107960" cy="1440360"/>
          </a:xfrm>
          <a:custGeom>
            <a:avLst/>
            <a:gdLst/>
            <a:ahLst/>
            <a:rect l="l" t="t" r="r" b="b"/>
            <a:pathLst>
              <a:path w="21600" h="16200">
                <a:moveTo>
                  <a:pt x="0" y="15971"/>
                </a:moveTo>
                <a:cubicBezTo>
                  <a:pt x="7092" y="-5400"/>
                  <a:pt x="14292" y="-5324"/>
                  <a:pt x="21600" y="16200"/>
                </a:cubicBezTo>
              </a:path>
            </a:pathLst>
          </a:custGeom>
          <a:noFill/>
          <a:ln cap="rnd" w="25560">
            <a:solidFill>
              <a:srgbClr val="ff2600"/>
            </a:solidFill>
            <a:custDash>
              <a:ds d="200000" sp="200000"/>
            </a:custDash>
            <a:miter/>
          </a:ln>
          <a:effectLst>
            <a:outerShdw blurRad="38100" dir="5400000" dist="20160" rotWithShape="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538" name="CustomShape 30"/>
          <p:cNvSpPr/>
          <p:nvPr/>
        </p:nvSpPr>
        <p:spPr>
          <a:xfrm>
            <a:off x="2545200" y="996120"/>
            <a:ext cx="1529280" cy="362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ctr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Longer path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539" name="CustomShape 31"/>
          <p:cNvSpPr/>
          <p:nvPr/>
        </p:nvSpPr>
        <p:spPr>
          <a:xfrm>
            <a:off x="5763960" y="3162240"/>
            <a:ext cx="720000" cy="3646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45720" rIns="45720" tIns="45000" bIns="45000" anchor="ctr"/>
          <a:p>
            <a:pPr>
              <a:lnSpc>
                <a:spcPct val="100000"/>
              </a:lnSpc>
            </a:pPr>
            <a:r>
              <a:rPr b="0" i="1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t=1ms</a:t>
            </a:r>
            <a:endParaRPr b="0" lang="en-US" sz="1800" spc="-1" strike="noStrike">
              <a:latin typeface="Arial"/>
            </a:endParaRPr>
          </a:p>
        </p:txBody>
      </p:sp>
      <p:graphicFrame>
        <p:nvGraphicFramePr>
          <p:cNvPr id="540" name="Table 32"/>
          <p:cNvGraphicFramePr/>
          <p:nvPr/>
        </p:nvGraphicFramePr>
        <p:xfrm>
          <a:off x="5794920" y="3523320"/>
          <a:ext cx="2847240" cy="1048680"/>
        </p:xfrm>
        <a:graphic>
          <a:graphicData uri="http://schemas.openxmlformats.org/drawingml/2006/table">
            <a:tbl>
              <a:tblPr/>
              <a:tblGrid>
                <a:gridCol w="489600"/>
                <a:gridCol w="586080"/>
                <a:gridCol w="619560"/>
                <a:gridCol w="643680"/>
                <a:gridCol w="508680"/>
              </a:tblGrid>
              <a:tr h="34812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9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Dest. ID</a:t>
                      </a:r>
                      <a:endParaRPr b="0" lang="en-US" sz="9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acfdb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9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Next Hop</a:t>
                      </a:r>
                      <a:endParaRPr b="0" lang="en-US" sz="9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acfdb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9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Total Hop</a:t>
                      </a:r>
                      <a:endParaRPr b="0" lang="en-US" sz="9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acfdb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9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Metric(dB)</a:t>
                      </a:r>
                      <a:endParaRPr b="0" lang="en-US" sz="9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acfdb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9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Seq. No</a:t>
                      </a:r>
                      <a:endParaRPr b="0" lang="en-US" sz="9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acfdb"/>
                    </a:solidFill>
                  </a:tcPr>
                </a:tc>
              </a:tr>
              <a:tr h="23364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9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2d55"/>
                      </a:solidFill>
                    </a:lnB>
                    <a:solidFill>
                      <a:srgbClr val="e6e9ee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0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2d55"/>
                      </a:solidFill>
                    </a:lnB>
                    <a:solidFill>
                      <a:srgbClr val="e6e9ee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0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2d55"/>
                      </a:solidFill>
                    </a:lnB>
                    <a:solidFill>
                      <a:srgbClr val="e6e9ee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0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2d55"/>
                      </a:solidFill>
                    </a:lnB>
                    <a:solidFill>
                      <a:srgbClr val="e6e9ee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34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2d55"/>
                      </a:solidFill>
                    </a:lnB>
                    <a:solidFill>
                      <a:srgbClr val="e6e9ee"/>
                    </a:solidFill>
                  </a:tcPr>
                </a:tc>
              </a:tr>
              <a:tr h="23364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1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2d55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2d55"/>
                      </a:solidFill>
                    </a:lnT>
                    <a:lnB w="12240">
                      <a:solidFill>
                        <a:srgbClr val="ff2d55"/>
                      </a:solidFill>
                    </a:lnB>
                    <a:solidFill>
                      <a:srgbClr val="cacfdb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7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2d55"/>
                      </a:solidFill>
                    </a:lnT>
                    <a:lnB w="12240">
                      <a:solidFill>
                        <a:srgbClr val="ff2d55"/>
                      </a:solidFill>
                    </a:lnB>
                    <a:solidFill>
                      <a:srgbClr val="cacfdb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5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2d55"/>
                      </a:solidFill>
                    </a:lnT>
                    <a:lnB w="12240">
                      <a:solidFill>
                        <a:srgbClr val="ff2d55"/>
                      </a:solidFill>
                    </a:lnB>
                    <a:solidFill>
                      <a:srgbClr val="cacfdb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-254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2d55"/>
                      </a:solidFill>
                    </a:lnT>
                    <a:lnB w="12240">
                      <a:solidFill>
                        <a:srgbClr val="ff2d55"/>
                      </a:solidFill>
                    </a:lnB>
                    <a:solidFill>
                      <a:srgbClr val="cacfdb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ff2600"/>
                          </a:solidFill>
                          <a:latin typeface="Arial"/>
                          <a:ea typeface="Arial"/>
                        </a:rPr>
                        <a:t>58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2d55"/>
                      </a:solidFill>
                    </a:lnR>
                    <a:lnT w="12240">
                      <a:solidFill>
                        <a:srgbClr val="ff2d55"/>
                      </a:solidFill>
                    </a:lnT>
                    <a:lnB w="12240">
                      <a:solidFill>
                        <a:srgbClr val="ff2d55"/>
                      </a:solidFill>
                    </a:lnB>
                    <a:solidFill>
                      <a:srgbClr val="cacfdb"/>
                    </a:solidFill>
                  </a:tcPr>
                </a:tc>
              </a:tr>
              <a:tr h="23364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…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2d55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6e9ee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…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2d55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6e9ee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…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2d55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6e9ee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…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2d55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6e9ee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…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2d55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6e9ee"/>
                    </a:solidFill>
                  </a:tcPr>
                </a:tc>
              </a:tr>
            </a:tbl>
          </a:graphicData>
        </a:graphic>
      </p:graphicFrame>
      <p:sp>
        <p:nvSpPr>
          <p:cNvPr id="541" name="CustomShape 33"/>
          <p:cNvSpPr/>
          <p:nvPr/>
        </p:nvSpPr>
        <p:spPr>
          <a:xfrm>
            <a:off x="156240" y="1698480"/>
            <a:ext cx="1009800" cy="2883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45720" rIns="45720" tIns="45000" bIns="45000" anchor="ctr"/>
          <a:p>
            <a:pPr>
              <a:lnSpc>
                <a:spcPct val="100000"/>
              </a:lnSpc>
            </a:pPr>
            <a:r>
              <a:rPr b="0" lang="en-US" sz="1300" spc="-1" strike="noStrike">
                <a:solidFill>
                  <a:srgbClr val="000000"/>
                </a:solidFill>
                <a:latin typeface="Arial"/>
                <a:ea typeface="Arial"/>
              </a:rPr>
              <a:t>New update!</a:t>
            </a:r>
            <a:endParaRPr b="0" lang="en-US" sz="1300" spc="-1" strike="noStrike">
              <a:latin typeface="Arial"/>
            </a:endParaRPr>
          </a:p>
        </p:txBody>
      </p:sp>
      <p:sp>
        <p:nvSpPr>
          <p:cNvPr id="542" name="Line 34"/>
          <p:cNvSpPr/>
          <p:nvPr/>
        </p:nvSpPr>
        <p:spPr>
          <a:xfrm flipV="1">
            <a:off x="662040" y="1972080"/>
            <a:ext cx="360" cy="360000"/>
          </a:xfrm>
          <a:prstGeom prst="line">
            <a:avLst/>
          </a:prstGeom>
          <a:ln w="25560">
            <a:solidFill>
              <a:schemeClr val="accent1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43" name="CustomShape 35"/>
          <p:cNvSpPr/>
          <p:nvPr/>
        </p:nvSpPr>
        <p:spPr>
          <a:xfrm>
            <a:off x="5629320" y="2937600"/>
            <a:ext cx="1444320" cy="4021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ctr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[1, 7, 5, </a:t>
            </a:r>
            <a:r>
              <a:rPr b="0" lang="en-US" sz="1400" spc="-1" strike="noStrike">
                <a:solidFill>
                  <a:srgbClr val="ff2600"/>
                </a:solidFill>
                <a:latin typeface="Arial"/>
                <a:ea typeface="Arial"/>
              </a:rPr>
              <a:t>58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]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544" name="Line 36"/>
          <p:cNvSpPr/>
          <p:nvPr/>
        </p:nvSpPr>
        <p:spPr>
          <a:xfrm flipH="1">
            <a:off x="5523840" y="4211280"/>
            <a:ext cx="249840" cy="563400"/>
          </a:xfrm>
          <a:prstGeom prst="line">
            <a:avLst/>
          </a:prstGeom>
          <a:ln w="25560">
            <a:solidFill>
              <a:schemeClr val="accent1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45" name="CustomShape 37"/>
          <p:cNvSpPr/>
          <p:nvPr/>
        </p:nvSpPr>
        <p:spPr>
          <a:xfrm>
            <a:off x="4438440" y="4725720"/>
            <a:ext cx="4460040" cy="4539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45720" rIns="45720" tIns="45000" bIns="45000" anchor="ctr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Route for destination mote 1 has changed. 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I should advertise this to other motes in the network immediately.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546" name="CustomShape 38"/>
          <p:cNvSpPr/>
          <p:nvPr/>
        </p:nvSpPr>
        <p:spPr>
          <a:xfrm>
            <a:off x="3086280" y="3598560"/>
            <a:ext cx="1444320" cy="4021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ctr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[1, …, 3, </a:t>
            </a:r>
            <a:r>
              <a:rPr b="0" lang="en-US" sz="1400" spc="-1" strike="noStrike">
                <a:solidFill>
                  <a:srgbClr val="ff2600"/>
                </a:solidFill>
                <a:latin typeface="Arial"/>
                <a:ea typeface="Arial"/>
              </a:rPr>
              <a:t>58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]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547" name="Line 39"/>
          <p:cNvSpPr/>
          <p:nvPr/>
        </p:nvSpPr>
        <p:spPr>
          <a:xfrm flipV="1">
            <a:off x="4123080" y="3450600"/>
            <a:ext cx="727200" cy="393120"/>
          </a:xfrm>
          <a:prstGeom prst="line">
            <a:avLst/>
          </a:prstGeom>
          <a:ln w="25560">
            <a:solidFill>
              <a:schemeClr val="accent1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48" name="CustomShape 40"/>
          <p:cNvSpPr/>
          <p:nvPr/>
        </p:nvSpPr>
        <p:spPr>
          <a:xfrm>
            <a:off x="294480" y="274320"/>
            <a:ext cx="7476480" cy="384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1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Damping Fluctuations</a:t>
            </a:r>
            <a:endParaRPr b="0" lang="en-US" sz="2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9" dur="indefinite" restart="never" nodeType="tmRoot">
          <p:childTnLst>
            <p:seq>
              <p:cTn id="3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CustomShape 1"/>
          <p:cNvSpPr/>
          <p:nvPr/>
        </p:nvSpPr>
        <p:spPr>
          <a:xfrm>
            <a:off x="8506800" y="6428880"/>
            <a:ext cx="271440" cy="2620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/>
          <a:p>
            <a:pPr algn="r">
              <a:lnSpc>
                <a:spcPct val="100000"/>
              </a:lnSpc>
            </a:pPr>
            <a:fld id="{C44C4E40-BB81-440D-AD6E-680A76B8E3D9}" type="slidenum">
              <a:rPr b="0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1</a:t>
            </a:fld>
            <a:endParaRPr b="0" lang="en-US" sz="1200" spc="-1" strike="noStrike">
              <a:latin typeface="Arial"/>
            </a:endParaRPr>
          </a:p>
        </p:txBody>
      </p:sp>
      <p:grpSp>
        <p:nvGrpSpPr>
          <p:cNvPr id="550" name="Group 2"/>
          <p:cNvGrpSpPr/>
          <p:nvPr/>
        </p:nvGrpSpPr>
        <p:grpSpPr>
          <a:xfrm>
            <a:off x="913680" y="2855520"/>
            <a:ext cx="640080" cy="565920"/>
            <a:chOff x="913680" y="2855520"/>
            <a:chExt cx="640080" cy="565920"/>
          </a:xfrm>
        </p:grpSpPr>
        <p:sp>
          <p:nvSpPr>
            <p:cNvPr id="551" name="CustomShape 3"/>
            <p:cNvSpPr/>
            <p:nvPr/>
          </p:nvSpPr>
          <p:spPr>
            <a:xfrm>
              <a:off x="913680" y="2855520"/>
              <a:ext cx="640080" cy="565920"/>
            </a:xfrm>
            <a:prstGeom prst="ellipse">
              <a:avLst/>
            </a:prstGeom>
            <a:solidFill>
              <a:srgbClr val="ffffff"/>
            </a:solidFill>
            <a:ln w="25560">
              <a:solidFill>
                <a:schemeClr val="accent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52" name="CustomShape 4"/>
            <p:cNvSpPr/>
            <p:nvPr/>
          </p:nvSpPr>
          <p:spPr>
            <a:xfrm>
              <a:off x="1007640" y="2939040"/>
              <a:ext cx="451800" cy="45036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 tIns="45000" bIns="45000"/>
            <a:p>
              <a:pPr algn="ctr"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Arial"/>
                  <a:ea typeface="Arial"/>
                </a:rPr>
                <a:t>1</a:t>
              </a:r>
              <a:endParaRPr b="0" lang="en-US" sz="1800" spc="-1" strike="noStrike">
                <a:latin typeface="Arial"/>
              </a:endParaRPr>
            </a:p>
          </p:txBody>
        </p:sp>
      </p:grpSp>
      <p:grpSp>
        <p:nvGrpSpPr>
          <p:cNvPr id="553" name="Group 5"/>
          <p:cNvGrpSpPr/>
          <p:nvPr/>
        </p:nvGrpSpPr>
        <p:grpSpPr>
          <a:xfrm>
            <a:off x="5030640" y="2855520"/>
            <a:ext cx="640080" cy="565920"/>
            <a:chOff x="5030640" y="2855520"/>
            <a:chExt cx="640080" cy="565920"/>
          </a:xfrm>
        </p:grpSpPr>
        <p:sp>
          <p:nvSpPr>
            <p:cNvPr id="554" name="CustomShape 6"/>
            <p:cNvSpPr/>
            <p:nvPr/>
          </p:nvSpPr>
          <p:spPr>
            <a:xfrm>
              <a:off x="5030640" y="2855520"/>
              <a:ext cx="640080" cy="565920"/>
            </a:xfrm>
            <a:prstGeom prst="ellipse">
              <a:avLst/>
            </a:prstGeom>
            <a:solidFill>
              <a:srgbClr val="ffffff"/>
            </a:solidFill>
            <a:ln w="25560">
              <a:solidFill>
                <a:schemeClr val="accent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55" name="CustomShape 7"/>
            <p:cNvSpPr/>
            <p:nvPr/>
          </p:nvSpPr>
          <p:spPr>
            <a:xfrm>
              <a:off x="5124600" y="2939040"/>
              <a:ext cx="451800" cy="45036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 tIns="45000" bIns="45000"/>
            <a:p>
              <a:pPr algn="ctr"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Arial"/>
                  <a:ea typeface="Arial"/>
                </a:rPr>
                <a:t>9</a:t>
              </a:r>
              <a:endParaRPr b="0" lang="en-US" sz="1800" spc="-1" strike="noStrike">
                <a:latin typeface="Arial"/>
              </a:endParaRPr>
            </a:p>
          </p:txBody>
        </p:sp>
      </p:grpSp>
      <p:sp>
        <p:nvSpPr>
          <p:cNvPr id="556" name="Line 8"/>
          <p:cNvSpPr/>
          <p:nvPr/>
        </p:nvSpPr>
        <p:spPr>
          <a:xfrm flipV="1">
            <a:off x="1503360" y="2404440"/>
            <a:ext cx="573120" cy="573120"/>
          </a:xfrm>
          <a:prstGeom prst="line">
            <a:avLst/>
          </a:prstGeom>
          <a:ln cap="rnd" w="25560">
            <a:solidFill>
              <a:schemeClr val="accent1"/>
            </a:solidFill>
            <a:custDash>
              <a:ds d="100000" sp="100000"/>
            </a:custDash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557" name="Line 9"/>
          <p:cNvSpPr/>
          <p:nvPr/>
        </p:nvSpPr>
        <p:spPr>
          <a:xfrm>
            <a:off x="1498680" y="3362400"/>
            <a:ext cx="658800" cy="384840"/>
          </a:xfrm>
          <a:prstGeom prst="line">
            <a:avLst/>
          </a:prstGeom>
          <a:ln cap="rnd" w="25560">
            <a:solidFill>
              <a:schemeClr val="accent1"/>
            </a:solidFill>
            <a:custDash>
              <a:ds d="100000" sp="100000"/>
            </a:custDash>
            <a:miter/>
          </a:ln>
        </p:spPr>
        <p:style>
          <a:lnRef idx="0"/>
          <a:fillRef idx="0"/>
          <a:effectRef idx="0"/>
          <a:fontRef idx="minor"/>
        </p:style>
      </p:sp>
      <p:grpSp>
        <p:nvGrpSpPr>
          <p:cNvPr id="558" name="Group 10"/>
          <p:cNvGrpSpPr/>
          <p:nvPr/>
        </p:nvGrpSpPr>
        <p:grpSpPr>
          <a:xfrm>
            <a:off x="1909440" y="1568880"/>
            <a:ext cx="1449360" cy="872640"/>
            <a:chOff x="1909440" y="1568880"/>
            <a:chExt cx="1449360" cy="872640"/>
          </a:xfrm>
        </p:grpSpPr>
        <p:sp>
          <p:nvSpPr>
            <p:cNvPr id="559" name="CustomShape 11"/>
            <p:cNvSpPr/>
            <p:nvPr/>
          </p:nvSpPr>
          <p:spPr>
            <a:xfrm>
              <a:off x="1909440" y="1568880"/>
              <a:ext cx="1449360" cy="8726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10603" y="0"/>
                  </a:moveTo>
                  <a:cubicBezTo>
                    <a:pt x="7967" y="0"/>
                    <a:pt x="5720" y="2939"/>
                    <a:pt x="4858" y="7062"/>
                  </a:cubicBezTo>
                  <a:cubicBezTo>
                    <a:pt x="4628" y="6992"/>
                    <a:pt x="4391" y="6953"/>
                    <a:pt x="4150" y="6953"/>
                  </a:cubicBezTo>
                  <a:cubicBezTo>
                    <a:pt x="1857" y="6953"/>
                    <a:pt x="0" y="10233"/>
                    <a:pt x="0" y="14278"/>
                  </a:cubicBezTo>
                  <a:cubicBezTo>
                    <a:pt x="0" y="18323"/>
                    <a:pt x="1857" y="21600"/>
                    <a:pt x="4150" y="21600"/>
                  </a:cubicBezTo>
                  <a:cubicBezTo>
                    <a:pt x="4193" y="21600"/>
                    <a:pt x="4237" y="21597"/>
                    <a:pt x="4279" y="21594"/>
                  </a:cubicBezTo>
                  <a:lnTo>
                    <a:pt x="10532" y="21597"/>
                  </a:lnTo>
                  <a:cubicBezTo>
                    <a:pt x="10555" y="21598"/>
                    <a:pt x="10579" y="21600"/>
                    <a:pt x="10603" y="21600"/>
                  </a:cubicBezTo>
                  <a:cubicBezTo>
                    <a:pt x="10626" y="21600"/>
                    <a:pt x="10648" y="21598"/>
                    <a:pt x="10672" y="21597"/>
                  </a:cubicBezTo>
                  <a:lnTo>
                    <a:pt x="18141" y="21600"/>
                  </a:lnTo>
                  <a:cubicBezTo>
                    <a:pt x="20051" y="21600"/>
                    <a:pt x="21600" y="18868"/>
                    <a:pt x="21600" y="15496"/>
                  </a:cubicBezTo>
                  <a:cubicBezTo>
                    <a:pt x="21600" y="12124"/>
                    <a:pt x="20051" y="9389"/>
                    <a:pt x="18141" y="9389"/>
                  </a:cubicBezTo>
                  <a:cubicBezTo>
                    <a:pt x="17627" y="9389"/>
                    <a:pt x="17139" y="9589"/>
                    <a:pt x="16701" y="9943"/>
                  </a:cubicBezTo>
                  <a:cubicBezTo>
                    <a:pt x="16453" y="4379"/>
                    <a:pt x="13819" y="0"/>
                    <a:pt x="10603" y="0"/>
                  </a:cubicBezTo>
                  <a:close/>
                </a:path>
              </a:pathLst>
            </a:custGeom>
            <a:noFill/>
            <a:ln w="25560">
              <a:solidFill>
                <a:schemeClr val="accent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60" name="CustomShape 12"/>
            <p:cNvSpPr/>
            <p:nvPr/>
          </p:nvSpPr>
          <p:spPr>
            <a:xfrm>
              <a:off x="1909440" y="1568880"/>
              <a:ext cx="1449360" cy="79452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 tIns="45000" bIns="45000"/>
            <a:p>
              <a:pPr algn="ctr">
                <a:lnSpc>
                  <a:spcPct val="100000"/>
                </a:lnSpc>
              </a:pPr>
              <a:endParaRPr b="0" lang="en-US" sz="180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Arial"/>
                  <a:ea typeface="Arial"/>
                </a:rPr>
                <a:t>4 Hops</a:t>
              </a:r>
              <a:endParaRPr b="0" lang="en-US" sz="1800" spc="-1" strike="noStrike">
                <a:latin typeface="Arial"/>
              </a:endParaRPr>
            </a:p>
          </p:txBody>
        </p:sp>
      </p:grpSp>
      <p:grpSp>
        <p:nvGrpSpPr>
          <p:cNvPr id="561" name="Group 13"/>
          <p:cNvGrpSpPr/>
          <p:nvPr/>
        </p:nvGrpSpPr>
        <p:grpSpPr>
          <a:xfrm>
            <a:off x="1909440" y="3524760"/>
            <a:ext cx="1449360" cy="872640"/>
            <a:chOff x="1909440" y="3524760"/>
            <a:chExt cx="1449360" cy="872640"/>
          </a:xfrm>
        </p:grpSpPr>
        <p:sp>
          <p:nvSpPr>
            <p:cNvPr id="562" name="CustomShape 14"/>
            <p:cNvSpPr/>
            <p:nvPr/>
          </p:nvSpPr>
          <p:spPr>
            <a:xfrm>
              <a:off x="1909440" y="3524760"/>
              <a:ext cx="1449360" cy="8726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10603" y="0"/>
                  </a:moveTo>
                  <a:cubicBezTo>
                    <a:pt x="7967" y="0"/>
                    <a:pt x="5720" y="2939"/>
                    <a:pt x="4858" y="7062"/>
                  </a:cubicBezTo>
                  <a:cubicBezTo>
                    <a:pt x="4628" y="6992"/>
                    <a:pt x="4391" y="6953"/>
                    <a:pt x="4150" y="6953"/>
                  </a:cubicBezTo>
                  <a:cubicBezTo>
                    <a:pt x="1857" y="6953"/>
                    <a:pt x="0" y="10233"/>
                    <a:pt x="0" y="14278"/>
                  </a:cubicBezTo>
                  <a:cubicBezTo>
                    <a:pt x="0" y="18323"/>
                    <a:pt x="1857" y="21600"/>
                    <a:pt x="4150" y="21600"/>
                  </a:cubicBezTo>
                  <a:cubicBezTo>
                    <a:pt x="4193" y="21600"/>
                    <a:pt x="4237" y="21597"/>
                    <a:pt x="4279" y="21594"/>
                  </a:cubicBezTo>
                  <a:lnTo>
                    <a:pt x="10532" y="21597"/>
                  </a:lnTo>
                  <a:cubicBezTo>
                    <a:pt x="10555" y="21598"/>
                    <a:pt x="10579" y="21600"/>
                    <a:pt x="10603" y="21600"/>
                  </a:cubicBezTo>
                  <a:cubicBezTo>
                    <a:pt x="10626" y="21600"/>
                    <a:pt x="10648" y="21598"/>
                    <a:pt x="10672" y="21597"/>
                  </a:cubicBezTo>
                  <a:lnTo>
                    <a:pt x="18141" y="21600"/>
                  </a:lnTo>
                  <a:cubicBezTo>
                    <a:pt x="20051" y="21600"/>
                    <a:pt x="21600" y="18868"/>
                    <a:pt x="21600" y="15496"/>
                  </a:cubicBezTo>
                  <a:cubicBezTo>
                    <a:pt x="21600" y="12124"/>
                    <a:pt x="20051" y="9389"/>
                    <a:pt x="18141" y="9389"/>
                  </a:cubicBezTo>
                  <a:cubicBezTo>
                    <a:pt x="17627" y="9389"/>
                    <a:pt x="17139" y="9589"/>
                    <a:pt x="16701" y="9943"/>
                  </a:cubicBezTo>
                  <a:cubicBezTo>
                    <a:pt x="16453" y="4379"/>
                    <a:pt x="13819" y="0"/>
                    <a:pt x="10603" y="0"/>
                  </a:cubicBezTo>
                  <a:close/>
                </a:path>
              </a:pathLst>
            </a:custGeom>
            <a:noFill/>
            <a:ln w="25560">
              <a:solidFill>
                <a:schemeClr val="accent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63" name="CustomShape 15"/>
            <p:cNvSpPr/>
            <p:nvPr/>
          </p:nvSpPr>
          <p:spPr>
            <a:xfrm>
              <a:off x="1909440" y="3524760"/>
              <a:ext cx="1449360" cy="79452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 tIns="45000" bIns="45000"/>
            <a:p>
              <a:pPr algn="ctr"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Arial"/>
                  <a:ea typeface="Arial"/>
                </a:rPr>
                <a:t>3</a:t>
              </a:r>
              <a:endParaRPr b="0" lang="en-US" sz="180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Arial"/>
                  <a:ea typeface="Arial"/>
                </a:rPr>
                <a:t>Hops</a:t>
              </a:r>
              <a:endParaRPr b="0" lang="en-US" sz="1800" spc="-1" strike="noStrike">
                <a:latin typeface="Arial"/>
              </a:endParaRPr>
            </a:p>
          </p:txBody>
        </p:sp>
      </p:grpSp>
      <p:grpSp>
        <p:nvGrpSpPr>
          <p:cNvPr id="564" name="Group 16"/>
          <p:cNvGrpSpPr/>
          <p:nvPr/>
        </p:nvGrpSpPr>
        <p:grpSpPr>
          <a:xfrm>
            <a:off x="3850560" y="1884240"/>
            <a:ext cx="640080" cy="565920"/>
            <a:chOff x="3850560" y="1884240"/>
            <a:chExt cx="640080" cy="565920"/>
          </a:xfrm>
        </p:grpSpPr>
        <p:sp>
          <p:nvSpPr>
            <p:cNvPr id="565" name="CustomShape 17"/>
            <p:cNvSpPr/>
            <p:nvPr/>
          </p:nvSpPr>
          <p:spPr>
            <a:xfrm>
              <a:off x="3850560" y="1884240"/>
              <a:ext cx="640080" cy="565920"/>
            </a:xfrm>
            <a:prstGeom prst="ellipse">
              <a:avLst/>
            </a:prstGeom>
            <a:solidFill>
              <a:srgbClr val="ffffff"/>
            </a:solidFill>
            <a:ln w="25560">
              <a:solidFill>
                <a:schemeClr val="accent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66" name="CustomShape 18"/>
            <p:cNvSpPr/>
            <p:nvPr/>
          </p:nvSpPr>
          <p:spPr>
            <a:xfrm>
              <a:off x="3944520" y="1967400"/>
              <a:ext cx="451800" cy="45036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 tIns="45000" bIns="45000"/>
            <a:p>
              <a:pPr algn="ctr"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Arial"/>
                  <a:ea typeface="Arial"/>
                </a:rPr>
                <a:t>7</a:t>
              </a:r>
              <a:endParaRPr b="0" lang="en-US" sz="1800" spc="-1" strike="noStrike">
                <a:latin typeface="Arial"/>
              </a:endParaRPr>
            </a:p>
          </p:txBody>
        </p:sp>
      </p:grpSp>
      <p:grpSp>
        <p:nvGrpSpPr>
          <p:cNvPr id="567" name="Group 19"/>
          <p:cNvGrpSpPr/>
          <p:nvPr/>
        </p:nvGrpSpPr>
        <p:grpSpPr>
          <a:xfrm>
            <a:off x="3850560" y="3908160"/>
            <a:ext cx="640080" cy="565920"/>
            <a:chOff x="3850560" y="3908160"/>
            <a:chExt cx="640080" cy="565920"/>
          </a:xfrm>
        </p:grpSpPr>
        <p:sp>
          <p:nvSpPr>
            <p:cNvPr id="568" name="CustomShape 20"/>
            <p:cNvSpPr/>
            <p:nvPr/>
          </p:nvSpPr>
          <p:spPr>
            <a:xfrm>
              <a:off x="3850560" y="3908160"/>
              <a:ext cx="640080" cy="565920"/>
            </a:xfrm>
            <a:prstGeom prst="ellipse">
              <a:avLst/>
            </a:prstGeom>
            <a:solidFill>
              <a:srgbClr val="ffffff"/>
            </a:solidFill>
            <a:ln w="25560">
              <a:solidFill>
                <a:schemeClr val="accent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69" name="CustomShape 21"/>
            <p:cNvSpPr/>
            <p:nvPr/>
          </p:nvSpPr>
          <p:spPr>
            <a:xfrm>
              <a:off x="3944520" y="3991320"/>
              <a:ext cx="451800" cy="45036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 tIns="45000" bIns="45000"/>
            <a:p>
              <a:pPr algn="ctr"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Arial"/>
                  <a:ea typeface="Arial"/>
                </a:rPr>
                <a:t>8</a:t>
              </a:r>
              <a:endParaRPr b="0" lang="en-US" sz="1800" spc="-1" strike="noStrike">
                <a:latin typeface="Arial"/>
              </a:endParaRPr>
            </a:p>
          </p:txBody>
        </p:sp>
      </p:grpSp>
      <p:sp>
        <p:nvSpPr>
          <p:cNvPr id="570" name="Line 22"/>
          <p:cNvSpPr/>
          <p:nvPr/>
        </p:nvSpPr>
        <p:spPr>
          <a:xfrm>
            <a:off x="3389760" y="2167920"/>
            <a:ext cx="441720" cy="360"/>
          </a:xfrm>
          <a:prstGeom prst="line">
            <a:avLst/>
          </a:prstGeom>
          <a:ln cap="rnd" w="25560">
            <a:solidFill>
              <a:schemeClr val="accent1"/>
            </a:solidFill>
            <a:custDash>
              <a:ds d="100000" sp="100000"/>
            </a:custDash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571" name="Line 23"/>
          <p:cNvSpPr/>
          <p:nvPr/>
        </p:nvSpPr>
        <p:spPr>
          <a:xfrm>
            <a:off x="3389760" y="4191840"/>
            <a:ext cx="441720" cy="360"/>
          </a:xfrm>
          <a:prstGeom prst="line">
            <a:avLst/>
          </a:prstGeom>
          <a:ln cap="rnd" w="25560">
            <a:solidFill>
              <a:schemeClr val="accent1"/>
            </a:solidFill>
            <a:custDash>
              <a:ds d="100000" sp="100000"/>
            </a:custDash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572" name="Line 24"/>
          <p:cNvSpPr/>
          <p:nvPr/>
        </p:nvSpPr>
        <p:spPr>
          <a:xfrm>
            <a:off x="4466880" y="2253240"/>
            <a:ext cx="643680" cy="643680"/>
          </a:xfrm>
          <a:prstGeom prst="line">
            <a:avLst/>
          </a:prstGeom>
          <a:ln cap="rnd" w="25560">
            <a:solidFill>
              <a:schemeClr val="accent1"/>
            </a:solidFill>
            <a:custDash>
              <a:ds d="100000" sp="100000"/>
            </a:custDash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573" name="Line 25"/>
          <p:cNvSpPr/>
          <p:nvPr/>
        </p:nvSpPr>
        <p:spPr>
          <a:xfrm flipV="1">
            <a:off x="4437000" y="3377520"/>
            <a:ext cx="651600" cy="651600"/>
          </a:xfrm>
          <a:prstGeom prst="line">
            <a:avLst/>
          </a:prstGeom>
          <a:ln cap="rnd" w="25560">
            <a:solidFill>
              <a:schemeClr val="accent1"/>
            </a:solidFill>
            <a:custDash>
              <a:ds d="100000" sp="100000"/>
            </a:custDash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574" name="CustomShape 26"/>
          <p:cNvSpPr/>
          <p:nvPr/>
        </p:nvSpPr>
        <p:spPr>
          <a:xfrm>
            <a:off x="160560" y="2227320"/>
            <a:ext cx="1444320" cy="4021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ctr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[1, 0, 0, 58]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575" name="CustomShape 27"/>
          <p:cNvSpPr/>
          <p:nvPr/>
        </p:nvSpPr>
        <p:spPr>
          <a:xfrm>
            <a:off x="995040" y="3587760"/>
            <a:ext cx="4400280" cy="1202400"/>
          </a:xfrm>
          <a:custGeom>
            <a:avLst/>
            <a:gdLst/>
            <a:ahLst/>
            <a:rect l="l" t="t" r="r" b="b"/>
            <a:pathLst>
              <a:path w="21600" h="16200">
                <a:moveTo>
                  <a:pt x="0" y="229"/>
                </a:moveTo>
                <a:cubicBezTo>
                  <a:pt x="7092" y="21600"/>
                  <a:pt x="14292" y="21524"/>
                  <a:pt x="21600" y="0"/>
                </a:cubicBezTo>
              </a:path>
            </a:pathLst>
          </a:custGeom>
          <a:noFill/>
          <a:ln cap="rnd" w="25560">
            <a:solidFill>
              <a:srgbClr val="ff2600"/>
            </a:solidFill>
            <a:custDash>
              <a:ds d="200000" sp="200000"/>
            </a:custDash>
            <a:miter/>
          </a:ln>
          <a:effectLst>
            <a:outerShdw blurRad="38100" dir="5400000" dist="20160" rotWithShape="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576" name="CustomShape 28"/>
          <p:cNvSpPr/>
          <p:nvPr/>
        </p:nvSpPr>
        <p:spPr>
          <a:xfrm>
            <a:off x="2153520" y="4812120"/>
            <a:ext cx="1873800" cy="362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ctr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Established shortest route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577" name="CustomShape 29"/>
          <p:cNvSpPr/>
          <p:nvPr/>
        </p:nvSpPr>
        <p:spPr>
          <a:xfrm>
            <a:off x="1036800" y="1298160"/>
            <a:ext cx="4107960" cy="1440360"/>
          </a:xfrm>
          <a:custGeom>
            <a:avLst/>
            <a:gdLst/>
            <a:ahLst/>
            <a:rect l="l" t="t" r="r" b="b"/>
            <a:pathLst>
              <a:path w="21600" h="16200">
                <a:moveTo>
                  <a:pt x="0" y="15971"/>
                </a:moveTo>
                <a:cubicBezTo>
                  <a:pt x="7092" y="-5400"/>
                  <a:pt x="14292" y="-5324"/>
                  <a:pt x="21600" y="16200"/>
                </a:cubicBezTo>
              </a:path>
            </a:pathLst>
          </a:custGeom>
          <a:noFill/>
          <a:ln cap="rnd" w="25560">
            <a:solidFill>
              <a:srgbClr val="ff2600"/>
            </a:solidFill>
            <a:custDash>
              <a:ds d="200000" sp="200000"/>
            </a:custDash>
            <a:miter/>
          </a:ln>
          <a:effectLst>
            <a:outerShdw blurRad="38100" dir="5400000" dist="20160" rotWithShape="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578" name="CustomShape 30"/>
          <p:cNvSpPr/>
          <p:nvPr/>
        </p:nvSpPr>
        <p:spPr>
          <a:xfrm>
            <a:off x="2545200" y="996120"/>
            <a:ext cx="1529280" cy="362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ctr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Longer path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579" name="CustomShape 31"/>
          <p:cNvSpPr/>
          <p:nvPr/>
        </p:nvSpPr>
        <p:spPr>
          <a:xfrm>
            <a:off x="5763960" y="3162240"/>
            <a:ext cx="720000" cy="3646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45720" rIns="45720" tIns="45000" bIns="45000" anchor="ctr"/>
          <a:p>
            <a:pPr>
              <a:lnSpc>
                <a:spcPct val="100000"/>
              </a:lnSpc>
            </a:pPr>
            <a:r>
              <a:rPr b="0" i="1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t=2ms</a:t>
            </a:r>
            <a:endParaRPr b="0" lang="en-US" sz="1800" spc="-1" strike="noStrike">
              <a:latin typeface="Arial"/>
            </a:endParaRPr>
          </a:p>
        </p:txBody>
      </p:sp>
      <p:graphicFrame>
        <p:nvGraphicFramePr>
          <p:cNvPr id="580" name="Table 32"/>
          <p:cNvGraphicFramePr/>
          <p:nvPr/>
        </p:nvGraphicFramePr>
        <p:xfrm>
          <a:off x="5794920" y="3523320"/>
          <a:ext cx="2847240" cy="1048680"/>
        </p:xfrm>
        <a:graphic>
          <a:graphicData uri="http://schemas.openxmlformats.org/drawingml/2006/table">
            <a:tbl>
              <a:tblPr/>
              <a:tblGrid>
                <a:gridCol w="489600"/>
                <a:gridCol w="586080"/>
                <a:gridCol w="619560"/>
                <a:gridCol w="643680"/>
                <a:gridCol w="508680"/>
              </a:tblGrid>
              <a:tr h="34812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9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Dest. ID</a:t>
                      </a:r>
                      <a:endParaRPr b="0" lang="en-US" sz="9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acfdb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9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Next Hop</a:t>
                      </a:r>
                      <a:endParaRPr b="0" lang="en-US" sz="9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acfdb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9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Total Hop</a:t>
                      </a:r>
                      <a:endParaRPr b="0" lang="en-US" sz="9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acfdb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9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Metric(dB)</a:t>
                      </a:r>
                      <a:endParaRPr b="0" lang="en-US" sz="9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acfdb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9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Seq. No</a:t>
                      </a:r>
                      <a:endParaRPr b="0" lang="en-US" sz="9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acfdb"/>
                    </a:solidFill>
                  </a:tcPr>
                </a:tc>
              </a:tr>
              <a:tr h="23364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9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2d55"/>
                      </a:solidFill>
                    </a:lnB>
                    <a:solidFill>
                      <a:srgbClr val="e6e9ee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0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2d55"/>
                      </a:solidFill>
                    </a:lnB>
                    <a:solidFill>
                      <a:srgbClr val="e6e9ee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0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2d55"/>
                      </a:solidFill>
                    </a:lnB>
                    <a:solidFill>
                      <a:srgbClr val="e6e9ee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0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2d55"/>
                      </a:solidFill>
                    </a:lnB>
                    <a:solidFill>
                      <a:srgbClr val="e6e9ee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34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2d55"/>
                      </a:solidFill>
                    </a:lnB>
                    <a:solidFill>
                      <a:srgbClr val="e6e9ee"/>
                    </a:solidFill>
                  </a:tcPr>
                </a:tc>
              </a:tr>
              <a:tr h="23364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1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2d55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2d55"/>
                      </a:solidFill>
                    </a:lnT>
                    <a:lnB w="12240">
                      <a:solidFill>
                        <a:srgbClr val="ff2d55"/>
                      </a:solidFill>
                    </a:lnB>
                    <a:solidFill>
                      <a:srgbClr val="cacfdb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8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2d55"/>
                      </a:solidFill>
                    </a:lnT>
                    <a:lnB w="12240">
                      <a:solidFill>
                        <a:srgbClr val="ff2d55"/>
                      </a:solidFill>
                    </a:lnB>
                    <a:solidFill>
                      <a:srgbClr val="cacfdb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4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2d55"/>
                      </a:solidFill>
                    </a:lnT>
                    <a:lnB w="12240">
                      <a:solidFill>
                        <a:srgbClr val="ff2d55"/>
                      </a:solidFill>
                    </a:lnB>
                    <a:solidFill>
                      <a:srgbClr val="cacfdb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-202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2d55"/>
                      </a:solidFill>
                    </a:lnT>
                    <a:lnB w="12240">
                      <a:solidFill>
                        <a:srgbClr val="ff2d55"/>
                      </a:solidFill>
                    </a:lnB>
                    <a:solidFill>
                      <a:srgbClr val="cacfdb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ff2600"/>
                          </a:solidFill>
                          <a:latin typeface="Arial"/>
                          <a:ea typeface="Arial"/>
                        </a:rPr>
                        <a:t>58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2d55"/>
                      </a:solidFill>
                    </a:lnR>
                    <a:lnT w="12240">
                      <a:solidFill>
                        <a:srgbClr val="ff2d55"/>
                      </a:solidFill>
                    </a:lnT>
                    <a:lnB w="12240">
                      <a:solidFill>
                        <a:srgbClr val="ff2d55"/>
                      </a:solidFill>
                    </a:lnB>
                    <a:solidFill>
                      <a:srgbClr val="cacfdb"/>
                    </a:solidFill>
                  </a:tcPr>
                </a:tc>
              </a:tr>
              <a:tr h="23364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…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2d55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6e9ee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…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2d55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6e9ee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…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2d55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6e9ee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…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2d55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6e9ee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…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2d55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6e9ee"/>
                    </a:solidFill>
                  </a:tcPr>
                </a:tc>
              </a:tr>
            </a:tbl>
          </a:graphicData>
        </a:graphic>
      </p:graphicFrame>
      <p:sp>
        <p:nvSpPr>
          <p:cNvPr id="581" name="CustomShape 33"/>
          <p:cNvSpPr/>
          <p:nvPr/>
        </p:nvSpPr>
        <p:spPr>
          <a:xfrm>
            <a:off x="156240" y="1662480"/>
            <a:ext cx="1009800" cy="2883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45720" rIns="45720" tIns="45000" bIns="45000" anchor="ctr"/>
          <a:p>
            <a:pPr>
              <a:lnSpc>
                <a:spcPct val="100000"/>
              </a:lnSpc>
            </a:pPr>
            <a:r>
              <a:rPr b="0" lang="en-US" sz="1300" spc="-1" strike="noStrike">
                <a:solidFill>
                  <a:srgbClr val="000000"/>
                </a:solidFill>
                <a:latin typeface="Arial"/>
                <a:ea typeface="Arial"/>
              </a:rPr>
              <a:t>New update!</a:t>
            </a:r>
            <a:endParaRPr b="0" lang="en-US" sz="1300" spc="-1" strike="noStrike">
              <a:latin typeface="Arial"/>
            </a:endParaRPr>
          </a:p>
        </p:txBody>
      </p:sp>
      <p:sp>
        <p:nvSpPr>
          <p:cNvPr id="582" name="Line 34"/>
          <p:cNvSpPr/>
          <p:nvPr/>
        </p:nvSpPr>
        <p:spPr>
          <a:xfrm flipV="1">
            <a:off x="662040" y="1936080"/>
            <a:ext cx="360" cy="360000"/>
          </a:xfrm>
          <a:prstGeom prst="line">
            <a:avLst/>
          </a:prstGeom>
          <a:ln w="25560">
            <a:solidFill>
              <a:schemeClr val="accent1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83" name="CustomShape 35"/>
          <p:cNvSpPr/>
          <p:nvPr/>
        </p:nvSpPr>
        <p:spPr>
          <a:xfrm>
            <a:off x="4065480" y="2904840"/>
            <a:ext cx="1444320" cy="4021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ctr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[1, 8, 4, </a:t>
            </a:r>
            <a:r>
              <a:rPr b="0" lang="en-US" sz="1400" spc="-1" strike="noStrike">
                <a:solidFill>
                  <a:srgbClr val="ff2600"/>
                </a:solidFill>
                <a:latin typeface="Arial"/>
                <a:ea typeface="Arial"/>
              </a:rPr>
              <a:t>58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]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584" name="Line 36"/>
          <p:cNvSpPr/>
          <p:nvPr/>
        </p:nvSpPr>
        <p:spPr>
          <a:xfrm flipH="1">
            <a:off x="5523840" y="4211280"/>
            <a:ext cx="249840" cy="563400"/>
          </a:xfrm>
          <a:prstGeom prst="line">
            <a:avLst/>
          </a:prstGeom>
          <a:ln w="25560">
            <a:solidFill>
              <a:schemeClr val="accent1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85" name="CustomShape 37"/>
          <p:cNvSpPr/>
          <p:nvPr/>
        </p:nvSpPr>
        <p:spPr>
          <a:xfrm>
            <a:off x="4459320" y="4725720"/>
            <a:ext cx="4734360" cy="4539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45720" rIns="45720" tIns="45000" bIns="45000" anchor="ctr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I got better/shorter route for mote 1 with the same sequence number,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I should reach mote 1 via this route advertise this to other motes.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586" name="CustomShape 38"/>
          <p:cNvSpPr/>
          <p:nvPr/>
        </p:nvSpPr>
        <p:spPr>
          <a:xfrm>
            <a:off x="294480" y="274320"/>
            <a:ext cx="7476480" cy="384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1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Damping Fluctuations</a:t>
            </a:r>
            <a:endParaRPr b="0" lang="en-US" sz="2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1" dur="indefinite" restart="never" nodeType="tmRoot">
          <p:childTnLst>
            <p:seq>
              <p:cTn id="3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CustomShape 1"/>
          <p:cNvSpPr/>
          <p:nvPr/>
        </p:nvSpPr>
        <p:spPr>
          <a:xfrm>
            <a:off x="8506800" y="6428880"/>
            <a:ext cx="271440" cy="2620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/>
          <a:p>
            <a:pPr algn="r">
              <a:lnSpc>
                <a:spcPct val="100000"/>
              </a:lnSpc>
            </a:pPr>
            <a:fld id="{086BD88A-D3A9-49C3-BE7A-5564AC172222}" type="slidenum">
              <a:rPr b="0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1</a:t>
            </a:fld>
            <a:endParaRPr b="0" lang="en-US" sz="1200" spc="-1" strike="noStrike">
              <a:latin typeface="Arial"/>
            </a:endParaRPr>
          </a:p>
        </p:txBody>
      </p:sp>
      <p:sp>
        <p:nvSpPr>
          <p:cNvPr id="588" name="CustomShape 2"/>
          <p:cNvSpPr/>
          <p:nvPr/>
        </p:nvSpPr>
        <p:spPr>
          <a:xfrm>
            <a:off x="379440" y="3107160"/>
            <a:ext cx="8575920" cy="17262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/>
          <a:p>
            <a:pPr marL="216000" indent="-215280">
              <a:lnSpc>
                <a:spcPct val="125000"/>
              </a:lnSpc>
              <a:buClr>
                <a:srgbClr val="0049fe"/>
              </a:buClr>
              <a:buFont typeface="Wingdings" charset="2"/>
              <a:buChar char=""/>
            </a:pP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Motes wait for predefined interval, settling time, before they advertise a new route.</a:t>
            </a:r>
            <a:endParaRPr b="0" lang="en-US" sz="1800" spc="-1" strike="noStrike">
              <a:latin typeface="Arial"/>
            </a:endParaRPr>
          </a:p>
          <a:p>
            <a:pPr marL="216000" indent="-215280">
              <a:lnSpc>
                <a:spcPct val="125000"/>
              </a:lnSpc>
              <a:buClr>
                <a:srgbClr val="0049fe"/>
              </a:buClr>
              <a:buFont typeface="Wingdings" charset="2"/>
              <a:buChar char=""/>
            </a:pP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In this way, only stable routes will be advertised to the network.</a:t>
            </a:r>
            <a:endParaRPr b="0" lang="en-US" sz="1800" spc="-1" strike="noStrike">
              <a:latin typeface="Arial"/>
            </a:endParaRPr>
          </a:p>
          <a:p>
            <a:pPr marL="216000" indent="-215280">
              <a:lnSpc>
                <a:spcPct val="125000"/>
              </a:lnSpc>
              <a:buClr>
                <a:srgbClr val="0049fe"/>
              </a:buClr>
              <a:buFont typeface="Wingdings" charset="2"/>
              <a:buChar char=""/>
            </a:pP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The overhead will be reduced and the network becomes more stable.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89" name="CustomShape 3"/>
          <p:cNvSpPr/>
          <p:nvPr/>
        </p:nvSpPr>
        <p:spPr>
          <a:xfrm>
            <a:off x="358920" y="1284120"/>
            <a:ext cx="7137000" cy="10940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>
            <a:normAutofit/>
          </a:bodyPr>
          <a:p>
            <a:pPr marL="216000" indent="-215280">
              <a:lnSpc>
                <a:spcPct val="125000"/>
              </a:lnSpc>
              <a:buClr>
                <a:srgbClr val="0049fe"/>
              </a:buClr>
              <a:buFont typeface="Wingdings" charset="2"/>
              <a:buChar char=""/>
            </a:pP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This leads to unnecessary route advertisements, so called </a:t>
            </a:r>
            <a:r>
              <a:rPr b="1" i="1" lang="en-US" sz="18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fluctuations</a:t>
            </a: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. </a:t>
            </a:r>
            <a:endParaRPr b="0" lang="en-US" sz="1800" spc="-1" strike="noStrike">
              <a:latin typeface="Arial"/>
            </a:endParaRPr>
          </a:p>
          <a:p>
            <a:pPr marL="216000" indent="-215280">
              <a:lnSpc>
                <a:spcPct val="125000"/>
              </a:lnSpc>
              <a:buClr>
                <a:srgbClr val="0049fe"/>
              </a:buClr>
              <a:buFont typeface="Wingdings" charset="2"/>
              <a:buChar char=""/>
            </a:pP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How can we avoid this?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90" name="CustomShape 4"/>
          <p:cNvSpPr/>
          <p:nvPr/>
        </p:nvSpPr>
        <p:spPr>
          <a:xfrm>
            <a:off x="294480" y="274320"/>
            <a:ext cx="7476480" cy="384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1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Damping Fluctuations</a:t>
            </a:r>
            <a:endParaRPr b="0" lang="en-US" sz="2100" spc="-1" strike="noStrike">
              <a:latin typeface="Arial"/>
            </a:endParaRPr>
          </a:p>
        </p:txBody>
      </p:sp>
      <p:sp>
        <p:nvSpPr>
          <p:cNvPr id="591" name="CustomShape 5"/>
          <p:cNvSpPr/>
          <p:nvPr/>
        </p:nvSpPr>
        <p:spPr>
          <a:xfrm>
            <a:off x="294480" y="2721600"/>
            <a:ext cx="7476480" cy="384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1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Solution: Settling time</a:t>
            </a:r>
            <a:endParaRPr b="0" lang="en-US" sz="2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3" dur="indefinite" restart="never" nodeType="tmRoot">
          <p:childTnLst>
            <p:seq>
              <p:cTn id="34" dur="indefinite" nodeType="mainSeq">
                <p:childTnLst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nodeType="clickEffect" fill="hold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9" dur="1000" fill="hold"/>
                                        <p:tgtEl>
                                          <p:spTgt spid="5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0" dur="1000" fill="hold"/>
                                        <p:tgtEl>
                                          <p:spTgt spid="5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nodeType="withEffect" fill="hold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3" dur="500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4" dur="500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CustomShape 1"/>
          <p:cNvSpPr/>
          <p:nvPr/>
        </p:nvSpPr>
        <p:spPr>
          <a:xfrm>
            <a:off x="8506800" y="6428880"/>
            <a:ext cx="271440" cy="2620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/>
          <a:p>
            <a:pPr algn="r">
              <a:lnSpc>
                <a:spcPct val="100000"/>
              </a:lnSpc>
            </a:pPr>
            <a:fld id="{3E618FBA-C324-47AF-986D-72D6582F5219}" type="slidenum">
              <a:rPr b="0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17</a:t>
            </a:fld>
            <a:endParaRPr b="0" lang="en-US" sz="1200" spc="-1" strike="noStrike">
              <a:latin typeface="Arial"/>
            </a:endParaRPr>
          </a:p>
        </p:txBody>
      </p:sp>
      <p:sp>
        <p:nvSpPr>
          <p:cNvPr id="593" name="CustomShape 2"/>
          <p:cNvSpPr/>
          <p:nvPr/>
        </p:nvSpPr>
        <p:spPr>
          <a:xfrm>
            <a:off x="292320" y="977040"/>
            <a:ext cx="7478640" cy="17064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/>
          <a:p>
            <a:pPr marL="216000" indent="-215280">
              <a:lnSpc>
                <a:spcPct val="125000"/>
              </a:lnSpc>
              <a:buClr>
                <a:srgbClr val="0049fe"/>
              </a:buClr>
              <a:buFont typeface="Wingdings" charset="2"/>
              <a:buChar char=""/>
            </a:pP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What happens if a mote restarts or rejoin the network after it has removed?</a:t>
            </a:r>
            <a:endParaRPr b="0" lang="en-US" sz="1800" spc="-1" strike="noStrike">
              <a:latin typeface="Arial"/>
            </a:endParaRPr>
          </a:p>
          <a:p>
            <a:pPr lvl="1" marL="432000" indent="-215280">
              <a:lnSpc>
                <a:spcPct val="125000"/>
              </a:lnSpc>
              <a:buClr>
                <a:srgbClr val="0049fe"/>
              </a:buClr>
              <a:buSzPct val="75000"/>
              <a:buFont typeface="Monotype Sorts" charset="2"/>
              <a:buChar char=""/>
            </a:pP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The mote synchronizes itself with the highest sequence number that is used in the network and start to count from this number.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94" name="CustomShape 3"/>
          <p:cNvSpPr/>
          <p:nvPr/>
        </p:nvSpPr>
        <p:spPr>
          <a:xfrm>
            <a:off x="294480" y="274320"/>
            <a:ext cx="7476480" cy="384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1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Failure Recovery Mechanism</a:t>
            </a:r>
            <a:endParaRPr b="0" lang="en-US" sz="2100" spc="-1" strike="noStrike">
              <a:latin typeface="Arial"/>
            </a:endParaRPr>
          </a:p>
        </p:txBody>
      </p:sp>
      <p:sp>
        <p:nvSpPr>
          <p:cNvPr id="595" name="CustomShape 4"/>
          <p:cNvSpPr/>
          <p:nvPr/>
        </p:nvSpPr>
        <p:spPr>
          <a:xfrm>
            <a:off x="294480" y="3023280"/>
            <a:ext cx="7476480" cy="384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1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Weighted RSSI</a:t>
            </a:r>
            <a:endParaRPr b="0" lang="en-US" sz="2100" spc="-1" strike="noStrike">
              <a:latin typeface="Arial"/>
            </a:endParaRPr>
          </a:p>
        </p:txBody>
      </p:sp>
      <p:sp>
        <p:nvSpPr>
          <p:cNvPr id="596" name="CustomShape 5"/>
          <p:cNvSpPr/>
          <p:nvPr/>
        </p:nvSpPr>
        <p:spPr>
          <a:xfrm>
            <a:off x="328320" y="3497040"/>
            <a:ext cx="7259760" cy="18025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/>
          <a:p>
            <a:pPr marL="216000" indent="-215280">
              <a:lnSpc>
                <a:spcPct val="125000"/>
              </a:lnSpc>
              <a:buClr>
                <a:srgbClr val="0049fe"/>
              </a:buClr>
              <a:buFont typeface="Wingdings" charset="2"/>
              <a:buChar char=""/>
            </a:pP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In order to dampen the high oscillations of the RSSI measure the routing algorithm implements a Weighted Sum mechanism.</a:t>
            </a:r>
            <a:endParaRPr b="0" lang="en-US" sz="1800" spc="-1" strike="noStrike">
              <a:latin typeface="Arial"/>
            </a:endParaRPr>
          </a:p>
          <a:p>
            <a:pPr marL="216000" indent="-215280">
              <a:lnSpc>
                <a:spcPct val="125000"/>
              </a:lnSpc>
              <a:buClr>
                <a:srgbClr val="0049fe"/>
              </a:buClr>
              <a:buFont typeface="Wingdings" charset="2"/>
              <a:buChar char=""/>
            </a:pP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The weights of the sum are stored in the weight vector W = [w</a:t>
            </a:r>
            <a:r>
              <a:rPr b="0" lang="en-US" sz="1800" spc="-1" strike="noStrike" baseline="-33000">
                <a:solidFill>
                  <a:srgbClr val="000000"/>
                </a:solidFill>
                <a:latin typeface="Times New Roman"/>
                <a:ea typeface="Times New Roman"/>
              </a:rPr>
              <a:t>1</a:t>
            </a: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,w</a:t>
            </a:r>
            <a:r>
              <a:rPr b="0" lang="en-US" sz="1800" spc="-1" strike="noStrike" baseline="-33000">
                <a:solidFill>
                  <a:srgbClr val="000000"/>
                </a:solidFill>
                <a:latin typeface="Times New Roman"/>
                <a:ea typeface="Times New Roman"/>
              </a:rPr>
              <a:t>2</a:t>
            </a: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]</a:t>
            </a:r>
            <a:endParaRPr b="0" lang="en-US" sz="1800" spc="-1" strike="noStrike">
              <a:latin typeface="Arial"/>
            </a:endParaRPr>
          </a:p>
          <a:p>
            <a:pPr marL="216000" indent="-215280">
              <a:lnSpc>
                <a:spcPct val="125000"/>
              </a:lnSpc>
              <a:buClr>
                <a:srgbClr val="0049fe"/>
              </a:buClr>
              <a:buFont typeface="Wingdings" charset="2"/>
              <a:buChar char=""/>
            </a:pP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Formula: RSSI</a:t>
            </a:r>
            <a:r>
              <a:rPr b="0" lang="en-US" sz="1800" spc="-1" strike="noStrike" baseline="-33000">
                <a:solidFill>
                  <a:srgbClr val="000000"/>
                </a:solidFill>
                <a:latin typeface="Times New Roman"/>
                <a:ea typeface="Times New Roman"/>
              </a:rPr>
              <a:t>weighted</a:t>
            </a: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 = RSSI</a:t>
            </a:r>
            <a:r>
              <a:rPr b="0" lang="en-US" sz="1800" spc="-1" strike="noStrike" baseline="-33000">
                <a:solidFill>
                  <a:srgbClr val="000000"/>
                </a:solidFill>
                <a:latin typeface="Times New Roman"/>
                <a:ea typeface="Times New Roman"/>
              </a:rPr>
              <a:t>old</a:t>
            </a: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 * w</a:t>
            </a:r>
            <a:r>
              <a:rPr b="0" lang="en-US" sz="1800" spc="-1" strike="noStrike" baseline="-33000">
                <a:solidFill>
                  <a:srgbClr val="000000"/>
                </a:solidFill>
                <a:latin typeface="Times New Roman"/>
                <a:ea typeface="Times New Roman"/>
              </a:rPr>
              <a:t>1</a:t>
            </a: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 + RSSI</a:t>
            </a:r>
            <a:r>
              <a:rPr b="0" lang="en-US" sz="1800" spc="-1" strike="noStrike" baseline="-33000">
                <a:solidFill>
                  <a:srgbClr val="000000"/>
                </a:solidFill>
                <a:latin typeface="Times New Roman"/>
                <a:ea typeface="Times New Roman"/>
              </a:rPr>
              <a:t>new</a:t>
            </a: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 * w</a:t>
            </a:r>
            <a:r>
              <a:rPr b="0" lang="en-US" sz="1800" spc="-1" strike="noStrike" baseline="-33000">
                <a:solidFill>
                  <a:srgbClr val="000000"/>
                </a:solidFill>
                <a:latin typeface="Times New Roman"/>
                <a:ea typeface="Times New Roman"/>
              </a:rPr>
              <a:t>2</a:t>
            </a:r>
            <a:endParaRPr b="0" lang="en-US" sz="1800" spc="-1" strike="noStrike">
              <a:latin typeface="Arial"/>
            </a:endParaRPr>
          </a:p>
          <a:p>
            <a:pPr marL="216000" indent="-215280">
              <a:lnSpc>
                <a:spcPct val="125000"/>
              </a:lnSpc>
              <a:buClr>
                <a:srgbClr val="0049fe"/>
              </a:buClr>
              <a:buFont typeface="Wingdings" charset="2"/>
              <a:buChar char=""/>
            </a:pP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Depending on the network mobility and convergence time different values of W can be used.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5" dur="indefinite" restart="never" nodeType="tmRoot">
          <p:childTnLst>
            <p:seq>
              <p:cTn id="4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CustomShape 1"/>
          <p:cNvSpPr/>
          <p:nvPr/>
        </p:nvSpPr>
        <p:spPr>
          <a:xfrm>
            <a:off x="8506800" y="6428880"/>
            <a:ext cx="271440" cy="2620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/>
          <a:p>
            <a:pPr algn="r">
              <a:lnSpc>
                <a:spcPct val="100000"/>
              </a:lnSpc>
            </a:pPr>
            <a:fld id="{3A3C1CC0-0C71-4010-830F-247A0CADF657}" type="slidenum">
              <a:rPr b="0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17</a:t>
            </a:fld>
            <a:endParaRPr b="0" lang="en-US" sz="1200" spc="-1" strike="noStrike">
              <a:latin typeface="Arial"/>
            </a:endParaRPr>
          </a:p>
        </p:txBody>
      </p:sp>
      <p:sp>
        <p:nvSpPr>
          <p:cNvPr id="598" name="CustomShape 2"/>
          <p:cNvSpPr/>
          <p:nvPr/>
        </p:nvSpPr>
        <p:spPr>
          <a:xfrm>
            <a:off x="358920" y="670320"/>
            <a:ext cx="7137000" cy="39362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>
            <a:normAutofit/>
          </a:bodyPr>
          <a:p>
            <a:pPr>
              <a:lnSpc>
                <a:spcPct val="125000"/>
              </a:lnSpc>
            </a:pPr>
            <a:endParaRPr b="0" lang="en-US" sz="1800" spc="-1" strike="noStrike">
              <a:latin typeface="Arial"/>
            </a:endParaRPr>
          </a:p>
          <a:p>
            <a:pPr marL="216000" indent="-215280">
              <a:lnSpc>
                <a:spcPct val="125000"/>
              </a:lnSpc>
              <a:buClr>
                <a:srgbClr val="0049fe"/>
              </a:buClr>
              <a:buFont typeface="Wingdings" charset="2"/>
              <a:buChar char=""/>
            </a:pPr>
            <a:r>
              <a:rPr b="1" lang="en-US" sz="1800" spc="-1" strike="noStrike">
                <a:solidFill>
                  <a:srgbClr val="00a933"/>
                </a:solidFill>
                <a:latin typeface="Times New Roman"/>
                <a:ea typeface="Times New Roman"/>
              </a:rPr>
              <a:t>(+) </a:t>
            </a: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DSDV</a:t>
            </a:r>
            <a:r>
              <a:rPr b="0" lang="en-US" sz="1800" spc="-1" strike="noStrike">
                <a:solidFill>
                  <a:srgbClr val="111111"/>
                </a:solidFill>
                <a:latin typeface="Times New Roman"/>
                <a:ea typeface="Times New Roman"/>
              </a:rPr>
              <a:t> guarantees loop free path.</a:t>
            </a:r>
            <a:endParaRPr b="0" lang="en-US" sz="1800" spc="-1" strike="noStrike">
              <a:latin typeface="Arial"/>
            </a:endParaRPr>
          </a:p>
          <a:p>
            <a:pPr marL="216000" indent="-215280">
              <a:lnSpc>
                <a:spcPct val="125000"/>
              </a:lnSpc>
              <a:buClr>
                <a:srgbClr val="0049fe"/>
              </a:buClr>
              <a:buFont typeface="Wingdings" charset="2"/>
              <a:buChar char=""/>
            </a:pPr>
            <a:r>
              <a:rPr b="1" lang="en-US" sz="1800" spc="-1" strike="noStrike">
                <a:solidFill>
                  <a:srgbClr val="00a933"/>
                </a:solidFill>
                <a:latin typeface="Times New Roman"/>
                <a:ea typeface="Times New Roman"/>
              </a:rPr>
              <a:t>(+) </a:t>
            </a: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DSDV</a:t>
            </a:r>
            <a:r>
              <a:rPr b="0" lang="en-US" sz="1800" spc="-1" strike="noStrike">
                <a:solidFill>
                  <a:srgbClr val="111111"/>
                </a:solidFill>
                <a:latin typeface="Times New Roman"/>
                <a:ea typeface="Times New Roman"/>
              </a:rPr>
              <a:t> outperforms the other routing algorithms in terms of end-to-end delay and normalize routing load(NRL)[3].</a:t>
            </a:r>
            <a:endParaRPr b="0" lang="en-US" sz="1800" spc="-1" strike="noStrike">
              <a:latin typeface="Arial"/>
            </a:endParaRPr>
          </a:p>
          <a:p>
            <a:pPr marL="216000" indent="-215280">
              <a:lnSpc>
                <a:spcPct val="125000"/>
              </a:lnSpc>
              <a:buClr>
                <a:srgbClr val="0049fe"/>
              </a:buClr>
              <a:buFont typeface="Wingdings" charset="2"/>
              <a:buChar char=""/>
            </a:pPr>
            <a:r>
              <a:rPr b="1" lang="en-US" sz="1800" spc="-1" strike="noStrike">
                <a:solidFill>
                  <a:srgbClr val="ff0000"/>
                </a:solidFill>
                <a:latin typeface="Times New Roman"/>
                <a:ea typeface="Times New Roman"/>
              </a:rPr>
              <a:t>(-)</a:t>
            </a:r>
            <a:r>
              <a:rPr b="0" lang="en-US" sz="1800" spc="-1" strike="noStrike">
                <a:solidFill>
                  <a:srgbClr val="111111"/>
                </a:solidFill>
                <a:latin typeface="Times New Roman"/>
                <a:ea typeface="Times New Roman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DSDV</a:t>
            </a:r>
            <a:r>
              <a:rPr b="0" lang="en-US" sz="1800" spc="-1" strike="noStrike">
                <a:solidFill>
                  <a:srgbClr val="111111"/>
                </a:solidFill>
                <a:latin typeface="Times New Roman"/>
                <a:ea typeface="Times New Roman"/>
              </a:rPr>
              <a:t> requires periodic updates which reduces battery life.</a:t>
            </a:r>
            <a:endParaRPr b="0" lang="en-US" sz="1800" spc="-1" strike="noStrike">
              <a:latin typeface="Arial"/>
            </a:endParaRPr>
          </a:p>
          <a:p>
            <a:pPr marL="216000" indent="-215280">
              <a:lnSpc>
                <a:spcPct val="125000"/>
              </a:lnSpc>
              <a:buClr>
                <a:srgbClr val="0049fe"/>
              </a:buClr>
              <a:buFont typeface="Wingdings" charset="2"/>
              <a:buChar char=""/>
            </a:pPr>
            <a:r>
              <a:rPr b="1" lang="en-US" sz="1800" spc="-1" strike="noStrike">
                <a:solidFill>
                  <a:srgbClr val="ff0000"/>
                </a:solidFill>
                <a:latin typeface="Times New Roman"/>
                <a:ea typeface="Times New Roman"/>
              </a:rPr>
              <a:t>(-)</a:t>
            </a:r>
            <a:r>
              <a:rPr b="0" lang="en-US" sz="1800" spc="-1" strike="noStrike">
                <a:solidFill>
                  <a:srgbClr val="111111"/>
                </a:solidFill>
                <a:latin typeface="Times New Roman"/>
                <a:ea typeface="Times New Roman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Small</a:t>
            </a:r>
            <a:r>
              <a:rPr b="0" lang="en-US" sz="1800" spc="-1" strike="noStrike">
                <a:solidFill>
                  <a:srgbClr val="111111"/>
                </a:solidFill>
                <a:latin typeface="Times New Roman"/>
                <a:ea typeface="Times New Roman"/>
              </a:rPr>
              <a:t> amount of bandwidth is allocated even when the network is idle. 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99" name="CustomShape 3"/>
          <p:cNvSpPr/>
          <p:nvPr/>
        </p:nvSpPr>
        <p:spPr>
          <a:xfrm>
            <a:off x="294480" y="274320"/>
            <a:ext cx="7476480" cy="384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1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DSDV: Advantages &amp; Disadvantages</a:t>
            </a:r>
            <a:endParaRPr b="0" lang="en-US" sz="2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7" dur="indefinite" restart="never" nodeType="tmRoot">
          <p:childTnLst>
            <p:seq>
              <p:cTn id="48" dur="indefinite" nodeType="mainSeq">
                <p:childTnLst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nodeType="clickEffect" fill="hold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53" dur="1000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4" dur="1000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CustomShape 1"/>
          <p:cNvSpPr/>
          <p:nvPr/>
        </p:nvSpPr>
        <p:spPr>
          <a:xfrm>
            <a:off x="358920" y="1266120"/>
            <a:ext cx="8419680" cy="49993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/>
          <a:p>
            <a:pPr marL="216000" indent="-215280">
              <a:lnSpc>
                <a:spcPct val="125000"/>
              </a:lnSpc>
              <a:buClr>
                <a:srgbClr val="0049fe"/>
              </a:buClr>
              <a:buFont typeface="Wingdings" charset="2"/>
              <a:buChar char=""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The growth in the mobility  →  The increase in traffic congestion </a:t>
            </a: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	</a:t>
            </a:r>
            <a:endParaRPr b="0" lang="en-US" sz="1600" spc="-1" strike="noStrike">
              <a:latin typeface="Arial"/>
            </a:endParaRPr>
          </a:p>
          <a:p>
            <a:pPr lvl="1" marL="432000" indent="-215280">
              <a:lnSpc>
                <a:spcPct val="125000"/>
              </a:lnSpc>
              <a:buClr>
                <a:srgbClr val="0049fe"/>
              </a:buClr>
              <a:buSzPct val="75000"/>
              <a:buFont typeface="Monotype Sorts" charset="2"/>
              <a:buChar char=""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many social, environmental and economic effects</a:t>
            </a:r>
            <a:endParaRPr b="0" lang="en-US" sz="1600" spc="-1" strike="noStrike">
              <a:latin typeface="Arial"/>
            </a:endParaRPr>
          </a:p>
          <a:p>
            <a:pPr lvl="1" marL="432000" indent="-215280">
              <a:lnSpc>
                <a:spcPct val="125000"/>
              </a:lnSpc>
              <a:buClr>
                <a:srgbClr val="0049fe"/>
              </a:buClr>
              <a:buSzPct val="75000"/>
              <a:buFont typeface="Monotype Sorts" charset="2"/>
              <a:buChar char=""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In 2017, the people of Munich have spent the highest hours in congestion in Germany</a:t>
            </a:r>
            <a:endParaRPr b="0" lang="en-US" sz="1600" spc="-1" strike="noStrike">
              <a:latin typeface="Arial"/>
            </a:endParaRPr>
          </a:p>
          <a:p>
            <a:pPr lvl="2" marL="648000" indent="-215280">
              <a:lnSpc>
                <a:spcPct val="125000"/>
              </a:lnSpc>
              <a:buClr>
                <a:srgbClr val="0049fe"/>
              </a:buClr>
              <a:buSzPct val="75000"/>
              <a:buFont typeface="Symbol"/>
              <a:buChar char=""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Total cost of the congestion was almost 2.9 billion Euro for Munich. [1]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251" name="Resim 4" descr=""/>
          <p:cNvPicPr/>
          <p:nvPr/>
        </p:nvPicPr>
        <p:blipFill>
          <a:blip r:embed="rId1"/>
          <a:stretch/>
        </p:blipFill>
        <p:spPr>
          <a:xfrm>
            <a:off x="1402200" y="3064680"/>
            <a:ext cx="6332760" cy="2899440"/>
          </a:xfrm>
          <a:prstGeom prst="rect">
            <a:avLst/>
          </a:prstGeom>
          <a:ln w="12600">
            <a:noFill/>
          </a:ln>
        </p:spPr>
      </p:pic>
      <p:sp>
        <p:nvSpPr>
          <p:cNvPr id="252" name="CustomShape 2"/>
          <p:cNvSpPr/>
          <p:nvPr/>
        </p:nvSpPr>
        <p:spPr>
          <a:xfrm>
            <a:off x="293760" y="274320"/>
            <a:ext cx="2083680" cy="45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600" spc="-1" strike="noStrike">
                <a:solidFill>
                  <a:srgbClr val="000000"/>
                </a:solidFill>
                <a:latin typeface="Arial"/>
                <a:ea typeface="Arial"/>
              </a:rPr>
              <a:t>Motivation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253" name="CustomShape 3"/>
          <p:cNvSpPr/>
          <p:nvPr/>
        </p:nvSpPr>
        <p:spPr>
          <a:xfrm>
            <a:off x="8614080" y="6468120"/>
            <a:ext cx="186840" cy="2620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/>
          <a:p>
            <a:pPr algn="r">
              <a:lnSpc>
                <a:spcPct val="100000"/>
              </a:lnSpc>
            </a:pPr>
            <a:fld id="{DDCA62F2-E009-4289-BBC0-A41EEA3FA66E}" type="slidenum">
              <a:rPr b="0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1</a:t>
            </a:fld>
            <a:endParaRPr b="0" lang="en-US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CustomShape 1"/>
          <p:cNvSpPr/>
          <p:nvPr/>
        </p:nvSpPr>
        <p:spPr>
          <a:xfrm>
            <a:off x="358920" y="1266120"/>
            <a:ext cx="8419680" cy="49993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/>
          <a:p>
            <a:pPr marL="216000" indent="-215280">
              <a:lnSpc>
                <a:spcPct val="125000"/>
              </a:lnSpc>
              <a:buClr>
                <a:srgbClr val="0049fe"/>
              </a:buClr>
              <a:buFont typeface="Wingdings" charset="2"/>
              <a:buChar char=""/>
            </a:pP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Two main scenarios: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25000"/>
              </a:lnSpc>
            </a:pPr>
            <a:endParaRPr b="0" lang="en-US" sz="1800" spc="-1" strike="noStrike">
              <a:latin typeface="Arial"/>
            </a:endParaRPr>
          </a:p>
          <a:p>
            <a:pPr lvl="1" marL="432000" indent="-215280">
              <a:lnSpc>
                <a:spcPct val="125000"/>
              </a:lnSpc>
              <a:buClr>
                <a:srgbClr val="0049fe"/>
              </a:buClr>
              <a:buSzPct val="75000"/>
              <a:buFont typeface="Monotype Sorts" charset="2"/>
              <a:buChar char=""/>
            </a:pP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Sectoral Localization</a:t>
            </a:r>
            <a:endParaRPr b="0" lang="en-US" sz="1800" spc="-1" strike="noStrike">
              <a:latin typeface="Arial"/>
            </a:endParaRPr>
          </a:p>
          <a:p>
            <a:pPr lvl="2" marL="648000" indent="-215280">
              <a:lnSpc>
                <a:spcPct val="125000"/>
              </a:lnSpc>
              <a:buClr>
                <a:srgbClr val="0049fe"/>
              </a:buClr>
              <a:buSzPct val="75000"/>
              <a:buFont typeface="Symbol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to calculate the number of cars on each sector of the road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lvl="1" marL="432000" indent="-215280">
              <a:lnSpc>
                <a:spcPct val="125000"/>
              </a:lnSpc>
              <a:buClr>
                <a:srgbClr val="0049fe"/>
              </a:buClr>
              <a:buSzPct val="75000"/>
              <a:buFont typeface="Monotype Sorts" charset="2"/>
              <a:buChar char=""/>
            </a:pP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Accident Detection</a:t>
            </a:r>
            <a:endParaRPr b="0" lang="en-US" sz="1800" spc="-1" strike="noStrike">
              <a:latin typeface="Arial"/>
            </a:endParaRPr>
          </a:p>
          <a:p>
            <a:pPr lvl="2" marL="648000" indent="-215280">
              <a:lnSpc>
                <a:spcPct val="125000"/>
              </a:lnSpc>
              <a:buClr>
                <a:srgbClr val="0049fe"/>
              </a:buClr>
              <a:buSzPct val="75000"/>
              <a:buFont typeface="Symbol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to inform everyone on the road, including the traffic center</a:t>
            </a:r>
            <a:endParaRPr b="0" lang="en-US" sz="1800" spc="-1" strike="noStrike">
              <a:latin typeface="Arial"/>
            </a:endParaRPr>
          </a:p>
          <a:p>
            <a:pPr lvl="2" marL="648000" indent="-215280">
              <a:lnSpc>
                <a:spcPct val="125000"/>
              </a:lnSpc>
              <a:buClr>
                <a:srgbClr val="0049fe"/>
              </a:buClr>
              <a:buSzPct val="75000"/>
              <a:buFont typeface="Symbol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to create a direct communication channel between the traffic center and the crashed car for the early intervention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01" name="CustomShape 2"/>
          <p:cNvSpPr/>
          <p:nvPr/>
        </p:nvSpPr>
        <p:spPr>
          <a:xfrm>
            <a:off x="294480" y="274320"/>
            <a:ext cx="7476480" cy="384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1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Scenarios</a:t>
            </a:r>
            <a:endParaRPr b="0" lang="en-US" sz="2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5" dur="indefinite" restart="never" nodeType="tmRoot">
          <p:childTnLst>
            <p:seq>
              <p:cTn id="5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CustomShape 1"/>
          <p:cNvSpPr/>
          <p:nvPr/>
        </p:nvSpPr>
        <p:spPr>
          <a:xfrm>
            <a:off x="476640" y="1158120"/>
            <a:ext cx="5376240" cy="19728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/>
          <a:p>
            <a:pPr marL="216000" indent="-215280">
              <a:lnSpc>
                <a:spcPct val="125000"/>
              </a:lnSpc>
              <a:buClr>
                <a:srgbClr val="0049fe"/>
              </a:buClr>
              <a:buFont typeface="Wingdings" charset="2"/>
              <a:buChar char=""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Motes are placed on the roadside at regular intervals </a:t>
            </a:r>
            <a:endParaRPr b="0" lang="en-US" sz="1600" spc="-1" strike="noStrike">
              <a:latin typeface="Arial"/>
            </a:endParaRPr>
          </a:p>
          <a:p>
            <a:pPr lvl="1" marL="432000" indent="-215280">
              <a:lnSpc>
                <a:spcPct val="125000"/>
              </a:lnSpc>
              <a:buClr>
                <a:srgbClr val="0049fe"/>
              </a:buClr>
              <a:buSzPct val="75000"/>
              <a:buFont typeface="Monotype Sorts" charset="2"/>
              <a:buChar char=""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are equipped with IR Distance sensor. </a:t>
            </a:r>
            <a:endParaRPr b="0" lang="en-US" sz="1600" spc="-1" strike="noStrike">
              <a:latin typeface="Arial"/>
            </a:endParaRPr>
          </a:p>
          <a:p>
            <a:pPr lvl="2" marL="648000" indent="-215280">
              <a:lnSpc>
                <a:spcPct val="125000"/>
              </a:lnSpc>
              <a:buClr>
                <a:srgbClr val="0049fe"/>
              </a:buClr>
              <a:buSzPct val="75000"/>
              <a:buFont typeface="Symbol"/>
              <a:buChar char=""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to detect on object</a:t>
            </a:r>
            <a:endParaRPr b="0" lang="en-US" sz="1600" spc="-1" strike="noStrike">
              <a:latin typeface="Arial"/>
            </a:endParaRPr>
          </a:p>
          <a:p>
            <a:pPr lvl="1" marL="432000" indent="-215280">
              <a:lnSpc>
                <a:spcPct val="125000"/>
              </a:lnSpc>
              <a:buClr>
                <a:srgbClr val="0049fe"/>
              </a:buClr>
              <a:buSzPct val="75000"/>
              <a:buFont typeface="Monotype Sorts" charset="2"/>
              <a:buChar char=""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When a RSU senses an object, it increments its counter by 1.</a:t>
            </a:r>
            <a:endParaRPr b="0" lang="en-US" sz="1600" spc="-1" strike="noStrike">
              <a:latin typeface="Arial"/>
            </a:endParaRPr>
          </a:p>
          <a:p>
            <a:pPr lvl="2" marL="648000" indent="-215280">
              <a:lnSpc>
                <a:spcPct val="125000"/>
              </a:lnSpc>
              <a:buClr>
                <a:srgbClr val="0049fe"/>
              </a:buClr>
              <a:buSzPct val="75000"/>
              <a:buFont typeface="Symbol"/>
              <a:buChar char=""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sends the counter to the traffic center</a:t>
            </a:r>
            <a:endParaRPr b="0" lang="en-US" sz="1600" spc="-1" strike="noStrike">
              <a:latin typeface="Arial"/>
            </a:endParaRPr>
          </a:p>
          <a:p>
            <a:pPr lvl="3" marL="864000" indent="-215280">
              <a:lnSpc>
                <a:spcPct val="125000"/>
              </a:lnSpc>
              <a:buClr>
                <a:srgbClr val="0049fe"/>
              </a:buClr>
              <a:buSzPct val="50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when it senses an object</a:t>
            </a:r>
            <a:endParaRPr b="0" lang="en-US" sz="1600" spc="-1" strike="noStrike">
              <a:latin typeface="Arial"/>
            </a:endParaRPr>
          </a:p>
          <a:p>
            <a:pPr lvl="3" marL="864000" indent="-215280">
              <a:lnSpc>
                <a:spcPct val="125000"/>
              </a:lnSpc>
              <a:buClr>
                <a:srgbClr val="0049fe"/>
              </a:buClr>
              <a:buSzPct val="50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periodically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603" name="Resim 3" descr=""/>
          <p:cNvPicPr/>
          <p:nvPr/>
        </p:nvPicPr>
        <p:blipFill>
          <a:blip r:embed="rId1"/>
          <a:srcRect l="5888" t="0" r="0" b="0"/>
          <a:stretch/>
        </p:blipFill>
        <p:spPr>
          <a:xfrm>
            <a:off x="4232520" y="2858040"/>
            <a:ext cx="4635000" cy="3299040"/>
          </a:xfrm>
          <a:prstGeom prst="rect">
            <a:avLst/>
          </a:prstGeom>
          <a:ln w="12600">
            <a:noFill/>
          </a:ln>
        </p:spPr>
      </p:pic>
      <p:sp>
        <p:nvSpPr>
          <p:cNvPr id="604" name="CustomShape 2"/>
          <p:cNvSpPr/>
          <p:nvPr/>
        </p:nvSpPr>
        <p:spPr>
          <a:xfrm>
            <a:off x="294480" y="274320"/>
            <a:ext cx="7476480" cy="384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1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Sectoral Localization</a:t>
            </a:r>
            <a:endParaRPr b="0" lang="en-US" sz="2100" spc="-1" strike="noStrike">
              <a:latin typeface="Arial"/>
            </a:endParaRPr>
          </a:p>
        </p:txBody>
      </p:sp>
      <p:sp>
        <p:nvSpPr>
          <p:cNvPr id="605" name="CustomShape 3"/>
          <p:cNvSpPr/>
          <p:nvPr/>
        </p:nvSpPr>
        <p:spPr>
          <a:xfrm>
            <a:off x="322920" y="4254120"/>
            <a:ext cx="3767400" cy="93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16000" indent="-215280">
              <a:lnSpc>
                <a:spcPct val="125000"/>
              </a:lnSpc>
              <a:buClr>
                <a:srgbClr val="0049fe"/>
              </a:buClr>
              <a:buFont typeface="Wingdings" charset="2"/>
              <a:buChar char=""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With the help of these counters, the traffic center calculates the number of cars on each sector of the road.</a:t>
            </a:r>
            <a:endParaRPr b="0" lang="en-US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7" dur="indefinite" restart="never" nodeType="tmRoot">
          <p:childTnLst>
            <p:seq>
              <p:cTn id="5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CustomShape 1"/>
          <p:cNvSpPr/>
          <p:nvPr/>
        </p:nvSpPr>
        <p:spPr>
          <a:xfrm>
            <a:off x="358920" y="1266120"/>
            <a:ext cx="8419680" cy="49993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/>
          <a:p>
            <a:pPr marL="216000" indent="-215280">
              <a:lnSpc>
                <a:spcPct val="125000"/>
              </a:lnSpc>
              <a:buClr>
                <a:srgbClr val="0049fe"/>
              </a:buClr>
              <a:buFont typeface="Wingdings" charset="2"/>
              <a:buChar char=""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Each car on the road is equipped with a wireless mote</a:t>
            </a:r>
            <a:endParaRPr b="0" lang="en-US" sz="1600" spc="-1" strike="noStrike">
              <a:latin typeface="Arial"/>
            </a:endParaRPr>
          </a:p>
          <a:p>
            <a:pPr lvl="1" marL="432000" indent="-215280">
              <a:lnSpc>
                <a:spcPct val="125000"/>
              </a:lnSpc>
              <a:buClr>
                <a:srgbClr val="0049fe"/>
              </a:buClr>
              <a:buSzPct val="75000"/>
              <a:buFont typeface="Monotype Sorts" charset="2"/>
              <a:buChar char=""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integrated with a force sensor</a:t>
            </a:r>
            <a:endParaRPr b="0" lang="en-US" sz="1600" spc="-1" strike="noStrike">
              <a:latin typeface="Arial"/>
            </a:endParaRPr>
          </a:p>
          <a:p>
            <a:pPr lvl="2" marL="648000" indent="-215280">
              <a:lnSpc>
                <a:spcPct val="125000"/>
              </a:lnSpc>
              <a:buClr>
                <a:srgbClr val="0049fe"/>
              </a:buClr>
              <a:buSzPct val="75000"/>
              <a:buFont typeface="Symbol"/>
              <a:buChar char=""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which is able to sense the crash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25000"/>
              </a:lnSpc>
            </a:pPr>
            <a:endParaRPr b="0" lang="en-US" sz="1600" spc="-1" strike="noStrike">
              <a:latin typeface="Arial"/>
            </a:endParaRPr>
          </a:p>
          <a:p>
            <a:pPr marL="216000" indent="-215280">
              <a:lnSpc>
                <a:spcPct val="125000"/>
              </a:lnSpc>
              <a:buClr>
                <a:srgbClr val="0049fe"/>
              </a:buClr>
              <a:buFont typeface="Wingdings" charset="2"/>
              <a:buChar char=""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If a mote senses a crash, it informs everyone on the network with a crash message</a:t>
            </a:r>
            <a:endParaRPr b="0" lang="en-US" sz="1600" spc="-1" strike="noStrike">
              <a:latin typeface="Arial"/>
            </a:endParaRPr>
          </a:p>
          <a:p>
            <a:pPr lvl="1" marL="432000" indent="-215280">
              <a:lnSpc>
                <a:spcPct val="125000"/>
              </a:lnSpc>
              <a:buClr>
                <a:srgbClr val="0049fe"/>
              </a:buClr>
              <a:buSzPct val="75000"/>
              <a:buFont typeface="Monotype Sorts" charset="2"/>
              <a:buChar char=""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each RSU receiving this crash message rebroadcasts it with a controlled rebroadcast mechanism to avoid broadcast storm</a:t>
            </a:r>
            <a:endParaRPr b="0" lang="en-US" sz="1600" spc="-1" strike="noStrike">
              <a:latin typeface="Arial"/>
            </a:endParaRPr>
          </a:p>
          <a:p>
            <a:pPr lvl="1" marL="432000" indent="-215280">
              <a:lnSpc>
                <a:spcPct val="125000"/>
              </a:lnSpc>
              <a:buClr>
                <a:srgbClr val="0049fe"/>
              </a:buClr>
              <a:buSzPct val="75000"/>
              <a:buFont typeface="Monotype Sorts" charset="2"/>
              <a:buChar char=""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As soon as this car detects the collision, after broadcasting the collision message, it will enable its routing algorithm </a:t>
            </a:r>
            <a:endParaRPr b="0" lang="en-US" sz="1600" spc="-1" strike="noStrike">
              <a:latin typeface="Arial"/>
            </a:endParaRPr>
          </a:p>
          <a:p>
            <a:pPr lvl="2" marL="648000" indent="-215280">
              <a:lnSpc>
                <a:spcPct val="125000"/>
              </a:lnSpc>
              <a:buClr>
                <a:srgbClr val="0049fe"/>
              </a:buClr>
              <a:buSzPct val="75000"/>
              <a:buFont typeface="Symbol"/>
              <a:buChar char=""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to involve on the network of RSUs</a:t>
            </a:r>
            <a:endParaRPr b="0" lang="en-US" sz="1600" spc="-1" strike="noStrike">
              <a:latin typeface="Arial"/>
            </a:endParaRPr>
          </a:p>
          <a:p>
            <a:pPr lvl="1" marL="432000" indent="-215280">
              <a:lnSpc>
                <a:spcPct val="125000"/>
              </a:lnSpc>
              <a:buClr>
                <a:srgbClr val="0049fe"/>
              </a:buClr>
              <a:buSzPct val="75000"/>
              <a:buFont typeface="Monotype Sorts" charset="2"/>
              <a:buChar char=""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When the traffic center has the crashed MU in its routing table</a:t>
            </a:r>
            <a:endParaRPr b="0" lang="en-US" sz="1600" spc="-1" strike="noStrike">
              <a:latin typeface="Arial"/>
            </a:endParaRPr>
          </a:p>
          <a:p>
            <a:pPr lvl="2" marL="648000" indent="-215280">
              <a:lnSpc>
                <a:spcPct val="125000"/>
              </a:lnSpc>
              <a:buClr>
                <a:srgbClr val="0049fe"/>
              </a:buClr>
              <a:buSzPct val="75000"/>
              <a:buFont typeface="Symbol"/>
              <a:buChar char=""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can create a multi-hop communication channel to the passengers in the car</a:t>
            </a:r>
            <a:endParaRPr b="0" lang="en-US" sz="1600" spc="-1" strike="noStrike">
              <a:latin typeface="Arial"/>
            </a:endParaRPr>
          </a:p>
          <a:p>
            <a:pPr lvl="2" marL="648000" indent="-215280">
              <a:lnSpc>
                <a:spcPct val="125000"/>
              </a:lnSpc>
              <a:buClr>
                <a:srgbClr val="0049fe"/>
              </a:buClr>
              <a:buSzPct val="75000"/>
              <a:buFont typeface="Symbol"/>
              <a:buChar char=""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learn the details of the accident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607" name="CustomShape 2"/>
          <p:cNvSpPr/>
          <p:nvPr/>
        </p:nvSpPr>
        <p:spPr>
          <a:xfrm>
            <a:off x="294480" y="274320"/>
            <a:ext cx="7476480" cy="384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1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Accident Detection</a:t>
            </a:r>
            <a:endParaRPr b="0" lang="en-US" sz="2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9" dur="indefinite" restart="never" nodeType="tmRoot">
          <p:childTnLst>
            <p:seq>
              <p:cTn id="6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CustomShape 1"/>
          <p:cNvSpPr/>
          <p:nvPr/>
        </p:nvSpPr>
        <p:spPr>
          <a:xfrm>
            <a:off x="358920" y="1266120"/>
            <a:ext cx="6955200" cy="39448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/>
          <a:p>
            <a:pPr marL="216000" indent="-215280">
              <a:lnSpc>
                <a:spcPct val="125000"/>
              </a:lnSpc>
              <a:buClr>
                <a:srgbClr val="0049fe"/>
              </a:buClr>
              <a:buFont typeface="Wingdings" charset="2"/>
              <a:buChar char=""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GUI is used to :</a:t>
            </a:r>
            <a:endParaRPr b="0" lang="en-US" sz="1600" spc="-1" strike="noStrike">
              <a:latin typeface="Arial"/>
            </a:endParaRPr>
          </a:p>
          <a:p>
            <a:pPr lvl="1" marL="432000" indent="-215280">
              <a:lnSpc>
                <a:spcPct val="125000"/>
              </a:lnSpc>
              <a:buClr>
                <a:srgbClr val="0049fe"/>
              </a:buClr>
              <a:buSzPct val="75000"/>
              <a:buFont typeface="Monotype Sorts" charset="2"/>
              <a:buChar char=""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Visualize the routing table</a:t>
            </a:r>
            <a:endParaRPr b="0" lang="en-US" sz="1600" spc="-1" strike="noStrike">
              <a:latin typeface="Arial"/>
            </a:endParaRPr>
          </a:p>
          <a:p>
            <a:pPr lvl="1" marL="432000" indent="-215280">
              <a:lnSpc>
                <a:spcPct val="125000"/>
              </a:lnSpc>
              <a:buClr>
                <a:srgbClr val="0049fe"/>
              </a:buClr>
              <a:buSzPct val="75000"/>
              <a:buFont typeface="Monotype Sorts" charset="2"/>
              <a:buChar char=""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Display sectors and sector object count</a:t>
            </a:r>
            <a:endParaRPr b="0" lang="en-US" sz="1600" spc="-1" strike="noStrike">
              <a:latin typeface="Arial"/>
            </a:endParaRPr>
          </a:p>
          <a:p>
            <a:pPr lvl="1" marL="432000" indent="-215280">
              <a:lnSpc>
                <a:spcPct val="125000"/>
              </a:lnSpc>
              <a:buClr>
                <a:srgbClr val="0049fe"/>
              </a:buClr>
              <a:buSzPct val="75000"/>
              <a:buFont typeface="Monotype Sorts" charset="2"/>
              <a:buChar char=""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Display temperature and battery level of the RSU</a:t>
            </a:r>
            <a:endParaRPr b="0" lang="en-US" sz="1600" spc="-1" strike="noStrike">
              <a:latin typeface="Arial"/>
            </a:endParaRPr>
          </a:p>
          <a:p>
            <a:pPr lvl="1" marL="432000" indent="-215280">
              <a:lnSpc>
                <a:spcPct val="125000"/>
              </a:lnSpc>
              <a:buClr>
                <a:srgbClr val="0049fe"/>
              </a:buClr>
              <a:buSzPct val="75000"/>
              <a:buFont typeface="Monotype Sorts" charset="2"/>
              <a:buChar char=""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Display collision warning messages</a:t>
            </a:r>
            <a:endParaRPr b="0" lang="en-US" sz="1600" spc="-1" strike="noStrike">
              <a:latin typeface="Arial"/>
            </a:endParaRPr>
          </a:p>
          <a:p>
            <a:pPr lvl="1" marL="432000" indent="-215280">
              <a:lnSpc>
                <a:spcPct val="125000"/>
              </a:lnSpc>
              <a:buClr>
                <a:srgbClr val="0049fe"/>
              </a:buClr>
              <a:buSzPct val="75000"/>
              <a:buFont typeface="Monotype Sorts" charset="2"/>
              <a:buChar char=""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Send and receive messages from the collided MU</a:t>
            </a:r>
            <a:endParaRPr b="0" lang="en-US" sz="1600" spc="-1" strike="noStrike">
              <a:latin typeface="Arial"/>
            </a:endParaRPr>
          </a:p>
          <a:p>
            <a:pPr lvl="1" marL="432000" indent="-215280">
              <a:lnSpc>
                <a:spcPct val="125000"/>
              </a:lnSpc>
              <a:buClr>
                <a:srgbClr val="0049fe"/>
              </a:buClr>
              <a:buSzPct val="75000"/>
              <a:buFont typeface="Monotype Sorts" charset="2"/>
              <a:buChar char=""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Reset the collided MU after accident is resolved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34"/>
              </a:spcBef>
            </a:pPr>
            <a:endParaRPr b="0" lang="en-US" sz="1600" spc="-1" strike="noStrike">
              <a:latin typeface="Arial"/>
            </a:endParaRPr>
          </a:p>
          <a:p>
            <a:pPr marL="216000" indent="-215280">
              <a:lnSpc>
                <a:spcPct val="125000"/>
              </a:lnSpc>
              <a:buClr>
                <a:srgbClr val="0049fe"/>
              </a:buClr>
              <a:buFont typeface="Wingdings" charset="2"/>
              <a:buChar char=""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GUI will be explained by means of an example case in the following slides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609" name="CustomShape 2"/>
          <p:cNvSpPr/>
          <p:nvPr/>
        </p:nvSpPr>
        <p:spPr>
          <a:xfrm>
            <a:off x="294480" y="274320"/>
            <a:ext cx="7476480" cy="384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1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Graphical User Interface</a:t>
            </a:r>
            <a:endParaRPr b="0" lang="en-US" sz="2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61" dur="indefinite" restart="never" nodeType="tmRoot">
          <p:childTnLst>
            <p:seq>
              <p:cTn id="6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CustomShape 1"/>
          <p:cNvSpPr/>
          <p:nvPr/>
        </p:nvSpPr>
        <p:spPr>
          <a:xfrm>
            <a:off x="8529120" y="6441840"/>
            <a:ext cx="270720" cy="2613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/>
          <a:p>
            <a:pPr algn="r">
              <a:lnSpc>
                <a:spcPct val="100000"/>
              </a:lnSpc>
            </a:pPr>
            <a:fld id="{98081A5E-CDB0-4977-9AAE-8DBC2F29A17A}" type="slidenum">
              <a:rPr b="0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19</a:t>
            </a:fld>
            <a:endParaRPr b="0" lang="en-US" sz="1200" spc="-1" strike="noStrike">
              <a:latin typeface="Arial"/>
            </a:endParaRPr>
          </a:p>
        </p:txBody>
      </p:sp>
      <p:pic>
        <p:nvPicPr>
          <p:cNvPr id="611" name="Resim 569" descr=""/>
          <p:cNvPicPr/>
          <p:nvPr/>
        </p:nvPicPr>
        <p:blipFill>
          <a:blip r:embed="rId1"/>
          <a:stretch/>
        </p:blipFill>
        <p:spPr>
          <a:xfrm>
            <a:off x="972000" y="824760"/>
            <a:ext cx="7197480" cy="5205960"/>
          </a:xfrm>
          <a:prstGeom prst="rect">
            <a:avLst/>
          </a:prstGeom>
          <a:ln>
            <a:noFill/>
          </a:ln>
        </p:spPr>
      </p:pic>
      <p:sp>
        <p:nvSpPr>
          <p:cNvPr id="612" name="CustomShape 2"/>
          <p:cNvSpPr/>
          <p:nvPr/>
        </p:nvSpPr>
        <p:spPr>
          <a:xfrm>
            <a:off x="4389120" y="3200400"/>
            <a:ext cx="3655080" cy="363240"/>
          </a:xfrm>
          <a:prstGeom prst="wedgeRoundRectCallout">
            <a:avLst>
              <a:gd name="adj1" fmla="val 8592"/>
              <a:gd name="adj2" fmla="val -555601"/>
              <a:gd name="adj3" fmla="val 16667"/>
            </a:avLst>
          </a:prstGeom>
          <a:solidFill>
            <a:srgbClr val="ffd8ce"/>
          </a:solidFill>
          <a:ln>
            <a:solidFill>
              <a:srgbClr val="ff000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Search and Open a serial port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13" name="CustomShape 3"/>
          <p:cNvSpPr/>
          <p:nvPr/>
        </p:nvSpPr>
        <p:spPr>
          <a:xfrm>
            <a:off x="5029200" y="1097280"/>
            <a:ext cx="3140280" cy="271800"/>
          </a:xfrm>
          <a:prstGeom prst="rect">
            <a:avLst/>
          </a:prstGeom>
          <a:noFill/>
          <a:ln w="2916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14" name="CustomShape 4"/>
          <p:cNvSpPr/>
          <p:nvPr/>
        </p:nvSpPr>
        <p:spPr>
          <a:xfrm>
            <a:off x="294480" y="274320"/>
            <a:ext cx="7476480" cy="384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1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Graphical User Interface</a:t>
            </a:r>
            <a:endParaRPr b="0" lang="en-US" sz="2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63" dur="indefinite" restart="never" nodeType="tmRoot">
          <p:childTnLst>
            <p:seq>
              <p:cTn id="6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CustomShape 1"/>
          <p:cNvSpPr/>
          <p:nvPr/>
        </p:nvSpPr>
        <p:spPr>
          <a:xfrm>
            <a:off x="8529120" y="6441840"/>
            <a:ext cx="270720" cy="2613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/>
          <a:p>
            <a:pPr algn="r">
              <a:lnSpc>
                <a:spcPct val="100000"/>
              </a:lnSpc>
            </a:pPr>
            <a:fld id="{3AA322B7-C2F7-4F36-A8A8-476F8356D5A5}" type="slidenum">
              <a:rPr b="0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19</a:t>
            </a:fld>
            <a:endParaRPr b="0" lang="en-US" sz="1200" spc="-1" strike="noStrike">
              <a:latin typeface="Arial"/>
            </a:endParaRPr>
          </a:p>
        </p:txBody>
      </p:sp>
      <p:pic>
        <p:nvPicPr>
          <p:cNvPr id="616" name="Resim 574" descr=""/>
          <p:cNvPicPr/>
          <p:nvPr/>
        </p:nvPicPr>
        <p:blipFill>
          <a:blip r:embed="rId1"/>
          <a:stretch/>
        </p:blipFill>
        <p:spPr>
          <a:xfrm>
            <a:off x="972000" y="824760"/>
            <a:ext cx="7197480" cy="5205960"/>
          </a:xfrm>
          <a:prstGeom prst="rect">
            <a:avLst/>
          </a:prstGeom>
          <a:ln>
            <a:noFill/>
          </a:ln>
        </p:spPr>
      </p:pic>
      <p:sp>
        <p:nvSpPr>
          <p:cNvPr id="617" name="CustomShape 2"/>
          <p:cNvSpPr/>
          <p:nvPr/>
        </p:nvSpPr>
        <p:spPr>
          <a:xfrm>
            <a:off x="1188720" y="2743200"/>
            <a:ext cx="2192040" cy="363240"/>
          </a:xfrm>
          <a:prstGeom prst="wedgeRoundRectCallout">
            <a:avLst>
              <a:gd name="adj1" fmla="val -22069"/>
              <a:gd name="adj2" fmla="val 384412"/>
              <a:gd name="adj3" fmla="val 16667"/>
            </a:avLst>
          </a:prstGeom>
          <a:solidFill>
            <a:srgbClr val="ffd8ce"/>
          </a:solidFill>
          <a:ln>
            <a:solidFill>
              <a:srgbClr val="ff000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Order the sectors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18" name="CustomShape 3"/>
          <p:cNvSpPr/>
          <p:nvPr/>
        </p:nvSpPr>
        <p:spPr>
          <a:xfrm>
            <a:off x="5303520" y="3108960"/>
            <a:ext cx="2740680" cy="363240"/>
          </a:xfrm>
          <a:prstGeom prst="wedgeRoundRectCallout">
            <a:avLst>
              <a:gd name="adj1" fmla="val -37523"/>
              <a:gd name="adj2" fmla="val 175171"/>
              <a:gd name="adj3" fmla="val 16667"/>
            </a:avLst>
          </a:prstGeom>
          <a:solidFill>
            <a:srgbClr val="ffd8ce"/>
          </a:solidFill>
          <a:ln>
            <a:solidFill>
              <a:srgbClr val="ff000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Sector and sector count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19" name="CustomShape 4"/>
          <p:cNvSpPr/>
          <p:nvPr/>
        </p:nvSpPr>
        <p:spPr>
          <a:xfrm>
            <a:off x="1828800" y="4480560"/>
            <a:ext cx="5996520" cy="235800"/>
          </a:xfrm>
          <a:prstGeom prst="rect">
            <a:avLst/>
          </a:prstGeom>
          <a:noFill/>
          <a:ln w="1908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20" name="CustomShape 5"/>
          <p:cNvSpPr/>
          <p:nvPr/>
        </p:nvSpPr>
        <p:spPr>
          <a:xfrm>
            <a:off x="5058720" y="3931920"/>
            <a:ext cx="1186200" cy="490680"/>
          </a:xfrm>
          <a:prstGeom prst="rect">
            <a:avLst/>
          </a:prstGeom>
          <a:noFill/>
          <a:ln w="1908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21" name="CustomShape 6"/>
          <p:cNvSpPr/>
          <p:nvPr/>
        </p:nvSpPr>
        <p:spPr>
          <a:xfrm>
            <a:off x="1005840" y="4333680"/>
            <a:ext cx="820440" cy="327240"/>
          </a:xfrm>
          <a:prstGeom prst="rect">
            <a:avLst/>
          </a:prstGeom>
          <a:noFill/>
          <a:ln w="1908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622" name="Bild 6" descr=""/>
          <p:cNvPicPr/>
          <p:nvPr/>
        </p:nvPicPr>
        <p:blipFill>
          <a:blip r:embed="rId2"/>
          <a:stretch/>
        </p:blipFill>
        <p:spPr>
          <a:xfrm>
            <a:off x="8218440" y="324720"/>
            <a:ext cx="605520" cy="317520"/>
          </a:xfrm>
          <a:prstGeom prst="rect">
            <a:avLst/>
          </a:prstGeom>
          <a:ln w="12600">
            <a:noFill/>
          </a:ln>
        </p:spPr>
      </p:pic>
      <p:sp>
        <p:nvSpPr>
          <p:cNvPr id="623" name="CustomShape 7"/>
          <p:cNvSpPr/>
          <p:nvPr/>
        </p:nvSpPr>
        <p:spPr>
          <a:xfrm>
            <a:off x="358920" y="6484320"/>
            <a:ext cx="7877520" cy="2707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ctr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Kellerer, Wolfgang, Prof. Dr.-Ing. (TUM) | WSN Winter 18 | Final Project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624" name="CustomShape 8"/>
          <p:cNvSpPr/>
          <p:nvPr/>
        </p:nvSpPr>
        <p:spPr>
          <a:xfrm>
            <a:off x="294480" y="274320"/>
            <a:ext cx="7476480" cy="384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1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Graphical User Interface</a:t>
            </a:r>
            <a:endParaRPr b="0" lang="en-US" sz="2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65" dur="indefinite" restart="never" nodeType="tmRoot">
          <p:childTnLst>
            <p:seq>
              <p:cTn id="6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CustomShape 1"/>
          <p:cNvSpPr/>
          <p:nvPr/>
        </p:nvSpPr>
        <p:spPr>
          <a:xfrm>
            <a:off x="8529120" y="6441840"/>
            <a:ext cx="270720" cy="2613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/>
          <a:p>
            <a:pPr algn="r">
              <a:lnSpc>
                <a:spcPct val="100000"/>
              </a:lnSpc>
            </a:pPr>
            <a:fld id="{AB82C179-9D2E-434D-86CB-2FE68EAF18B5}" type="slidenum">
              <a:rPr b="0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19</a:t>
            </a:fld>
            <a:endParaRPr b="0" lang="en-US" sz="1200" spc="-1" strike="noStrike">
              <a:latin typeface="Arial"/>
            </a:endParaRPr>
          </a:p>
        </p:txBody>
      </p:sp>
      <p:pic>
        <p:nvPicPr>
          <p:cNvPr id="626" name="Resim 584" descr=""/>
          <p:cNvPicPr/>
          <p:nvPr/>
        </p:nvPicPr>
        <p:blipFill>
          <a:blip r:embed="rId1"/>
          <a:stretch/>
        </p:blipFill>
        <p:spPr>
          <a:xfrm>
            <a:off x="972000" y="824760"/>
            <a:ext cx="7197480" cy="5205960"/>
          </a:xfrm>
          <a:prstGeom prst="rect">
            <a:avLst/>
          </a:prstGeom>
          <a:ln>
            <a:noFill/>
          </a:ln>
        </p:spPr>
      </p:pic>
      <p:sp>
        <p:nvSpPr>
          <p:cNvPr id="627" name="CustomShape 2"/>
          <p:cNvSpPr/>
          <p:nvPr/>
        </p:nvSpPr>
        <p:spPr>
          <a:xfrm>
            <a:off x="1097280" y="1188720"/>
            <a:ext cx="2283480" cy="2192040"/>
          </a:xfrm>
          <a:prstGeom prst="rect">
            <a:avLst/>
          </a:prstGeom>
          <a:noFill/>
          <a:ln w="1908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28" name="CustomShape 3"/>
          <p:cNvSpPr/>
          <p:nvPr/>
        </p:nvSpPr>
        <p:spPr>
          <a:xfrm>
            <a:off x="1554480" y="4389120"/>
            <a:ext cx="2466360" cy="454680"/>
          </a:xfrm>
          <a:prstGeom prst="wedgeRoundRectCallout">
            <a:avLst>
              <a:gd name="adj1" fmla="val 15810"/>
              <a:gd name="adj2" fmla="val -272342"/>
              <a:gd name="adj3" fmla="val 16667"/>
            </a:avLst>
          </a:prstGeom>
          <a:solidFill>
            <a:srgbClr val="ffd8ce"/>
          </a:solidFill>
          <a:ln>
            <a:solidFill>
              <a:srgbClr val="ff000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Routing Visualization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29" name="CustomShape 4"/>
          <p:cNvSpPr/>
          <p:nvPr/>
        </p:nvSpPr>
        <p:spPr>
          <a:xfrm>
            <a:off x="4572000" y="1280160"/>
            <a:ext cx="3597480" cy="2192040"/>
          </a:xfrm>
          <a:prstGeom prst="rect">
            <a:avLst/>
          </a:prstGeom>
          <a:noFill/>
          <a:ln w="1908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0" name="CustomShape 5"/>
          <p:cNvSpPr/>
          <p:nvPr/>
        </p:nvSpPr>
        <p:spPr>
          <a:xfrm>
            <a:off x="5029200" y="4480560"/>
            <a:ext cx="2466360" cy="454680"/>
          </a:xfrm>
          <a:prstGeom prst="wedgeRoundRectCallout">
            <a:avLst>
              <a:gd name="adj1" fmla="val 15810"/>
              <a:gd name="adj2" fmla="val -272342"/>
              <a:gd name="adj3" fmla="val 16667"/>
            </a:avLst>
          </a:prstGeom>
          <a:solidFill>
            <a:srgbClr val="ffd8ce"/>
          </a:solidFill>
          <a:ln>
            <a:solidFill>
              <a:srgbClr val="ff000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Serial port dump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31" name="CustomShape 6"/>
          <p:cNvSpPr/>
          <p:nvPr/>
        </p:nvSpPr>
        <p:spPr>
          <a:xfrm>
            <a:off x="1275480" y="1371600"/>
            <a:ext cx="459360" cy="459000"/>
          </a:xfrm>
          <a:prstGeom prst="rect">
            <a:avLst/>
          </a:prstGeom>
          <a:noFill/>
          <a:ln w="1908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2" name="CustomShape 7"/>
          <p:cNvSpPr/>
          <p:nvPr/>
        </p:nvSpPr>
        <p:spPr>
          <a:xfrm>
            <a:off x="2468880" y="291240"/>
            <a:ext cx="3837960" cy="437760"/>
          </a:xfrm>
          <a:prstGeom prst="wedgeRoundRectCallout">
            <a:avLst>
              <a:gd name="adj1" fmla="val -69120"/>
              <a:gd name="adj2" fmla="val 198037"/>
              <a:gd name="adj3" fmla="val 16667"/>
            </a:avLst>
          </a:prstGeom>
          <a:solidFill>
            <a:srgbClr val="ffd8ce"/>
          </a:solidFill>
          <a:ln>
            <a:solidFill>
              <a:srgbClr val="ff000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White Node = USB Connected Mote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633" name="Bild 6" descr=""/>
          <p:cNvPicPr/>
          <p:nvPr/>
        </p:nvPicPr>
        <p:blipFill>
          <a:blip r:embed="rId2"/>
          <a:stretch/>
        </p:blipFill>
        <p:spPr>
          <a:xfrm>
            <a:off x="8218440" y="324720"/>
            <a:ext cx="605520" cy="317520"/>
          </a:xfrm>
          <a:prstGeom prst="rect">
            <a:avLst/>
          </a:prstGeom>
          <a:ln w="12600">
            <a:noFill/>
          </a:ln>
        </p:spPr>
      </p:pic>
      <p:sp>
        <p:nvSpPr>
          <p:cNvPr id="634" name="CustomShape 8"/>
          <p:cNvSpPr/>
          <p:nvPr/>
        </p:nvSpPr>
        <p:spPr>
          <a:xfrm>
            <a:off x="358920" y="6484320"/>
            <a:ext cx="7877520" cy="2707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ctr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Kellerer, Wolfgang, Prof. Dr.-Ing. (TUM) | WSN Winter 18 | Final Project</a:t>
            </a:r>
            <a:endParaRPr b="0" lang="en-US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67" dur="indefinite" restart="never" nodeType="tmRoot">
          <p:childTnLst>
            <p:seq>
              <p:cTn id="6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CustomShape 1"/>
          <p:cNvSpPr/>
          <p:nvPr/>
        </p:nvSpPr>
        <p:spPr>
          <a:xfrm>
            <a:off x="8529120" y="6441840"/>
            <a:ext cx="270720" cy="2613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/>
          <a:p>
            <a:pPr algn="r">
              <a:lnSpc>
                <a:spcPct val="100000"/>
              </a:lnSpc>
            </a:pPr>
            <a:fld id="{8F58ABC8-9E7F-467A-A801-69D2652458A7}" type="slidenum">
              <a:rPr b="0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19</a:t>
            </a:fld>
            <a:endParaRPr b="0" lang="en-US" sz="1200" spc="-1" strike="noStrike">
              <a:latin typeface="Arial"/>
            </a:endParaRPr>
          </a:p>
        </p:txBody>
      </p:sp>
      <p:pic>
        <p:nvPicPr>
          <p:cNvPr id="636" name="Resim 594" descr=""/>
          <p:cNvPicPr/>
          <p:nvPr/>
        </p:nvPicPr>
        <p:blipFill>
          <a:blip r:embed="rId1"/>
          <a:stretch/>
        </p:blipFill>
        <p:spPr>
          <a:xfrm>
            <a:off x="972000" y="824760"/>
            <a:ext cx="7197480" cy="5205960"/>
          </a:xfrm>
          <a:prstGeom prst="rect">
            <a:avLst/>
          </a:prstGeom>
          <a:ln>
            <a:noFill/>
          </a:ln>
        </p:spPr>
      </p:pic>
      <p:sp>
        <p:nvSpPr>
          <p:cNvPr id="637" name="CustomShape 2"/>
          <p:cNvSpPr/>
          <p:nvPr/>
        </p:nvSpPr>
        <p:spPr>
          <a:xfrm>
            <a:off x="1734840" y="1175400"/>
            <a:ext cx="530640" cy="399240"/>
          </a:xfrm>
          <a:prstGeom prst="rect">
            <a:avLst/>
          </a:prstGeom>
          <a:noFill/>
          <a:ln w="1908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8" name="CustomShape 3"/>
          <p:cNvSpPr/>
          <p:nvPr/>
        </p:nvSpPr>
        <p:spPr>
          <a:xfrm>
            <a:off x="2286000" y="296280"/>
            <a:ext cx="4016520" cy="432720"/>
          </a:xfrm>
          <a:prstGeom prst="wedgeRoundRectCallout">
            <a:avLst>
              <a:gd name="adj1" fmla="val -50444"/>
              <a:gd name="adj2" fmla="val 152064"/>
              <a:gd name="adj3" fmla="val 16667"/>
            </a:avLst>
          </a:prstGeom>
          <a:solidFill>
            <a:srgbClr val="ffd8ce"/>
          </a:solidFill>
          <a:ln>
            <a:solidFill>
              <a:srgbClr val="ff000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Green Node = 1 Hop Connected Mote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639" name="Bild 6" descr=""/>
          <p:cNvPicPr/>
          <p:nvPr/>
        </p:nvPicPr>
        <p:blipFill>
          <a:blip r:embed="rId2"/>
          <a:stretch/>
        </p:blipFill>
        <p:spPr>
          <a:xfrm>
            <a:off x="8218440" y="324720"/>
            <a:ext cx="605520" cy="317520"/>
          </a:xfrm>
          <a:prstGeom prst="rect">
            <a:avLst/>
          </a:prstGeom>
          <a:ln w="12600">
            <a:noFill/>
          </a:ln>
        </p:spPr>
      </p:pic>
      <p:sp>
        <p:nvSpPr>
          <p:cNvPr id="640" name="CustomShape 4"/>
          <p:cNvSpPr/>
          <p:nvPr/>
        </p:nvSpPr>
        <p:spPr>
          <a:xfrm>
            <a:off x="358920" y="6484320"/>
            <a:ext cx="7877520" cy="2707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ctr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Kellerer, Wolfgang, Prof. Dr.-Ing. (TUM) | WSN Winter 18 | Final Project</a:t>
            </a:r>
            <a:endParaRPr b="0" lang="en-US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69" dur="indefinite" restart="never" nodeType="tmRoot">
          <p:childTnLst>
            <p:seq>
              <p:cTn id="7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CustomShape 1"/>
          <p:cNvSpPr/>
          <p:nvPr/>
        </p:nvSpPr>
        <p:spPr>
          <a:xfrm>
            <a:off x="8529120" y="6441840"/>
            <a:ext cx="270720" cy="2613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/>
          <a:p>
            <a:pPr algn="r">
              <a:lnSpc>
                <a:spcPct val="100000"/>
              </a:lnSpc>
            </a:pPr>
            <a:fld id="{DE2E9154-D27C-4CA8-AB27-59EB706EA251}" type="slidenum">
              <a:rPr b="0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19</a:t>
            </a:fld>
            <a:endParaRPr b="0" lang="en-US" sz="1200" spc="-1" strike="noStrike">
              <a:latin typeface="Arial"/>
            </a:endParaRPr>
          </a:p>
        </p:txBody>
      </p:sp>
      <p:pic>
        <p:nvPicPr>
          <p:cNvPr id="642" name="Resim 600" descr=""/>
          <p:cNvPicPr/>
          <p:nvPr/>
        </p:nvPicPr>
        <p:blipFill>
          <a:blip r:embed="rId1"/>
          <a:stretch/>
        </p:blipFill>
        <p:spPr>
          <a:xfrm>
            <a:off x="972000" y="824760"/>
            <a:ext cx="7197480" cy="5205960"/>
          </a:xfrm>
          <a:prstGeom prst="rect">
            <a:avLst/>
          </a:prstGeom>
          <a:ln>
            <a:noFill/>
          </a:ln>
        </p:spPr>
      </p:pic>
      <p:sp>
        <p:nvSpPr>
          <p:cNvPr id="643" name="CustomShape 2"/>
          <p:cNvSpPr/>
          <p:nvPr/>
        </p:nvSpPr>
        <p:spPr>
          <a:xfrm>
            <a:off x="2451600" y="1391760"/>
            <a:ext cx="409320" cy="416520"/>
          </a:xfrm>
          <a:prstGeom prst="rect">
            <a:avLst/>
          </a:prstGeom>
          <a:noFill/>
          <a:ln w="1908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44" name="CustomShape 3"/>
          <p:cNvSpPr/>
          <p:nvPr/>
        </p:nvSpPr>
        <p:spPr>
          <a:xfrm>
            <a:off x="2747520" y="274320"/>
            <a:ext cx="4107960" cy="432720"/>
          </a:xfrm>
          <a:prstGeom prst="wedgeRoundRectCallout">
            <a:avLst>
              <a:gd name="adj1" fmla="val -47578"/>
              <a:gd name="adj2" fmla="val 207351"/>
              <a:gd name="adj3" fmla="val 16667"/>
            </a:avLst>
          </a:prstGeom>
          <a:solidFill>
            <a:srgbClr val="ffd8ce"/>
          </a:solidFill>
          <a:ln>
            <a:solidFill>
              <a:srgbClr val="ff000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Noto Sans CJK SC Regular"/>
              </a:rPr>
              <a:t>Red Node = Multi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Hop Connected Mote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645" name="Bild 6" descr=""/>
          <p:cNvPicPr/>
          <p:nvPr/>
        </p:nvPicPr>
        <p:blipFill>
          <a:blip r:embed="rId2"/>
          <a:stretch/>
        </p:blipFill>
        <p:spPr>
          <a:xfrm>
            <a:off x="8218440" y="324720"/>
            <a:ext cx="605520" cy="317520"/>
          </a:xfrm>
          <a:prstGeom prst="rect">
            <a:avLst/>
          </a:prstGeom>
          <a:ln w="12600">
            <a:noFill/>
          </a:ln>
        </p:spPr>
      </p:pic>
      <p:sp>
        <p:nvSpPr>
          <p:cNvPr id="646" name="CustomShape 4"/>
          <p:cNvSpPr/>
          <p:nvPr/>
        </p:nvSpPr>
        <p:spPr>
          <a:xfrm>
            <a:off x="358920" y="6484320"/>
            <a:ext cx="7877520" cy="2707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ctr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Kellerer, Wolfgang, Prof. Dr.-Ing. (TUM) | WSN Winter 18 | Final Project</a:t>
            </a:r>
            <a:endParaRPr b="0" lang="en-US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71" dur="indefinite" restart="never" nodeType="tmRoot">
          <p:childTnLst>
            <p:seq>
              <p:cTn id="7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CustomShape 1"/>
          <p:cNvSpPr/>
          <p:nvPr/>
        </p:nvSpPr>
        <p:spPr>
          <a:xfrm>
            <a:off x="8529120" y="6441840"/>
            <a:ext cx="270720" cy="2613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/>
          <a:p>
            <a:pPr algn="r">
              <a:lnSpc>
                <a:spcPct val="100000"/>
              </a:lnSpc>
            </a:pPr>
            <a:fld id="{6650D0D2-B066-4820-91AD-665811761126}" type="slidenum">
              <a:rPr b="0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19</a:t>
            </a:fld>
            <a:endParaRPr b="0" lang="en-US" sz="1200" spc="-1" strike="noStrike">
              <a:latin typeface="Arial"/>
            </a:endParaRPr>
          </a:p>
        </p:txBody>
      </p:sp>
      <p:pic>
        <p:nvPicPr>
          <p:cNvPr id="648" name="Resim 606" descr=""/>
          <p:cNvPicPr/>
          <p:nvPr/>
        </p:nvPicPr>
        <p:blipFill>
          <a:blip r:embed="rId1"/>
          <a:stretch/>
        </p:blipFill>
        <p:spPr>
          <a:xfrm>
            <a:off x="972000" y="824760"/>
            <a:ext cx="7197480" cy="5205960"/>
          </a:xfrm>
          <a:prstGeom prst="rect">
            <a:avLst/>
          </a:prstGeom>
          <a:ln>
            <a:noFill/>
          </a:ln>
        </p:spPr>
      </p:pic>
      <p:sp>
        <p:nvSpPr>
          <p:cNvPr id="649" name="CustomShape 2"/>
          <p:cNvSpPr/>
          <p:nvPr/>
        </p:nvSpPr>
        <p:spPr>
          <a:xfrm>
            <a:off x="2097720" y="1672920"/>
            <a:ext cx="271800" cy="271800"/>
          </a:xfrm>
          <a:prstGeom prst="rect">
            <a:avLst/>
          </a:prstGeom>
          <a:noFill/>
          <a:ln w="1908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50" name="CustomShape 3"/>
          <p:cNvSpPr/>
          <p:nvPr/>
        </p:nvSpPr>
        <p:spPr>
          <a:xfrm>
            <a:off x="2743200" y="279000"/>
            <a:ext cx="4107960" cy="432720"/>
          </a:xfrm>
          <a:prstGeom prst="wedgeRoundRectCallout">
            <a:avLst>
              <a:gd name="adj1" fmla="val -59129"/>
              <a:gd name="adj2" fmla="val 271486"/>
              <a:gd name="adj3" fmla="val 16667"/>
            </a:avLst>
          </a:prstGeom>
          <a:solidFill>
            <a:srgbClr val="ffd8ce"/>
          </a:solidFill>
          <a:ln>
            <a:solidFill>
              <a:srgbClr val="ff000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Total Hop Count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651" name="Bild 6" descr=""/>
          <p:cNvPicPr/>
          <p:nvPr/>
        </p:nvPicPr>
        <p:blipFill>
          <a:blip r:embed="rId2"/>
          <a:stretch/>
        </p:blipFill>
        <p:spPr>
          <a:xfrm>
            <a:off x="8218440" y="324720"/>
            <a:ext cx="605520" cy="317520"/>
          </a:xfrm>
          <a:prstGeom prst="rect">
            <a:avLst/>
          </a:prstGeom>
          <a:ln w="12600">
            <a:noFill/>
          </a:ln>
        </p:spPr>
      </p:pic>
      <p:sp>
        <p:nvSpPr>
          <p:cNvPr id="652" name="CustomShape 4"/>
          <p:cNvSpPr/>
          <p:nvPr/>
        </p:nvSpPr>
        <p:spPr>
          <a:xfrm>
            <a:off x="358920" y="6484320"/>
            <a:ext cx="7877520" cy="2707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ctr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Kellerer, Wolfgang, Prof. Dr.-Ing. (TUM) | WSN Winter 18 | Final Project</a:t>
            </a:r>
            <a:endParaRPr b="0" lang="en-US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73" dur="indefinite" restart="never" nodeType="tmRoot">
          <p:childTnLst>
            <p:seq>
              <p:cTn id="7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CustomShape 1"/>
          <p:cNvSpPr/>
          <p:nvPr/>
        </p:nvSpPr>
        <p:spPr>
          <a:xfrm>
            <a:off x="358920" y="1266120"/>
            <a:ext cx="8419680" cy="49993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/>
          <a:p>
            <a:pPr marL="216000" indent="-215280">
              <a:lnSpc>
                <a:spcPct val="125000"/>
              </a:lnSpc>
              <a:buClr>
                <a:srgbClr val="0049fe"/>
              </a:buClr>
              <a:buFont typeface="Wingdings" charset="2"/>
              <a:buChar char=""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The increasing traffic volume increases the risk of car accidents.</a:t>
            </a:r>
            <a:endParaRPr b="0" lang="en-US" sz="1600" spc="-1" strike="noStrike">
              <a:latin typeface="Arial"/>
            </a:endParaRPr>
          </a:p>
          <a:p>
            <a:pPr lvl="1" marL="432000" indent="-215280">
              <a:lnSpc>
                <a:spcPct val="125000"/>
              </a:lnSpc>
              <a:buClr>
                <a:srgbClr val="0049fe"/>
              </a:buClr>
              <a:buSzPct val="75000"/>
              <a:buFont typeface="Monotype Sorts" charset="2"/>
              <a:buChar char=""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In 2017, 3180 people have died in Germany because of car accidents. [2]</a:t>
            </a:r>
            <a:endParaRPr b="0" lang="en-US" sz="1600" spc="-1" strike="noStrike">
              <a:latin typeface="Arial"/>
            </a:endParaRPr>
          </a:p>
          <a:p>
            <a:pPr lvl="1" marL="432000" indent="-215280">
              <a:lnSpc>
                <a:spcPct val="125000"/>
              </a:lnSpc>
              <a:buClr>
                <a:srgbClr val="0049fe"/>
              </a:buClr>
              <a:buSzPct val="75000"/>
              <a:buFont typeface="Monotype Sorts" charset="2"/>
              <a:buChar char=""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Early medical intervention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600" spc="-1" strike="noStrike">
              <a:latin typeface="Arial"/>
            </a:endParaRPr>
          </a:p>
          <a:p>
            <a:pPr marL="216000" indent="-215280">
              <a:lnSpc>
                <a:spcPct val="125000"/>
              </a:lnSpc>
              <a:buClr>
                <a:srgbClr val="0049fe"/>
              </a:buClr>
              <a:buFont typeface="Wingdings" charset="2"/>
              <a:buChar char=""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Many approaches</a:t>
            </a:r>
            <a:endParaRPr b="0" lang="en-US" sz="1600" spc="-1" strike="noStrike">
              <a:latin typeface="Arial"/>
            </a:endParaRPr>
          </a:p>
          <a:p>
            <a:pPr lvl="1" marL="432000" indent="-215280">
              <a:lnSpc>
                <a:spcPct val="125000"/>
              </a:lnSpc>
              <a:buClr>
                <a:srgbClr val="0049fe"/>
              </a:buClr>
              <a:buSzPct val="75000"/>
              <a:buFont typeface="Monotype Sorts" charset="2"/>
              <a:buChar char=""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to reduce the traffic congestion in roads</a:t>
            </a:r>
            <a:endParaRPr b="0" lang="en-US" sz="1600" spc="-1" strike="noStrike">
              <a:latin typeface="Arial"/>
            </a:endParaRPr>
          </a:p>
          <a:p>
            <a:pPr lvl="1" marL="432000" indent="-215280">
              <a:lnSpc>
                <a:spcPct val="125000"/>
              </a:lnSpc>
              <a:buClr>
                <a:srgbClr val="0049fe"/>
              </a:buClr>
              <a:buSzPct val="75000"/>
              <a:buFont typeface="Monotype Sorts" charset="2"/>
              <a:buChar char=""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to intervene in emergencies as soon as possible</a:t>
            </a:r>
            <a:br/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endParaRPr b="0" lang="en-US" sz="1600" spc="-1" strike="noStrike">
              <a:latin typeface="Arial"/>
            </a:endParaRPr>
          </a:p>
          <a:p>
            <a:pPr marL="216000" indent="-215280">
              <a:lnSpc>
                <a:spcPct val="125000"/>
              </a:lnSpc>
              <a:buClr>
                <a:srgbClr val="0049fe"/>
              </a:buClr>
              <a:buFont typeface="Wingdings" charset="2"/>
              <a:buChar char=""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The emerging technologies of Wireless Sensor Networks revolutionized</a:t>
            </a:r>
            <a:endParaRPr b="0" lang="en-US" sz="1600" spc="-1" strike="noStrike">
              <a:latin typeface="Arial"/>
            </a:endParaRPr>
          </a:p>
          <a:p>
            <a:pPr lvl="1" marL="432000" indent="-215280">
              <a:lnSpc>
                <a:spcPct val="125000"/>
              </a:lnSpc>
              <a:buClr>
                <a:srgbClr val="0049fe"/>
              </a:buClr>
              <a:buSzPct val="75000"/>
              <a:buFont typeface="Monotype Sorts" charset="2"/>
              <a:buChar char=""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traffic management, control </a:t>
            </a:r>
            <a:endParaRPr b="0" lang="en-US" sz="1600" spc="-1" strike="noStrike">
              <a:latin typeface="Arial"/>
            </a:endParaRPr>
          </a:p>
          <a:p>
            <a:pPr lvl="1" marL="432000" indent="-215280">
              <a:lnSpc>
                <a:spcPct val="125000"/>
              </a:lnSpc>
              <a:buClr>
                <a:srgbClr val="0049fe"/>
              </a:buClr>
              <a:buSzPct val="75000"/>
              <a:buFont typeface="Monotype Sorts" charset="2"/>
              <a:buChar char=""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response to emergencies on the road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55" name="CustomShape 2"/>
          <p:cNvSpPr/>
          <p:nvPr/>
        </p:nvSpPr>
        <p:spPr>
          <a:xfrm>
            <a:off x="294120" y="274680"/>
            <a:ext cx="1991880" cy="45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600" spc="-1" strike="noStrike">
                <a:solidFill>
                  <a:srgbClr val="000000"/>
                </a:solidFill>
                <a:latin typeface="Arial"/>
                <a:ea typeface="Arial"/>
              </a:rPr>
              <a:t>Motivation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256" name="CustomShape 3"/>
          <p:cNvSpPr/>
          <p:nvPr/>
        </p:nvSpPr>
        <p:spPr>
          <a:xfrm>
            <a:off x="8614080" y="6504120"/>
            <a:ext cx="186840" cy="2620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/>
          <a:p>
            <a:pPr algn="r">
              <a:lnSpc>
                <a:spcPct val="100000"/>
              </a:lnSpc>
            </a:pPr>
            <a:fld id="{D75A0248-D628-4054-9616-ADF20AB56CD8}" type="slidenum">
              <a:rPr b="0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1</a:t>
            </a:fld>
            <a:endParaRPr b="0" lang="en-US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CustomShape 1"/>
          <p:cNvSpPr/>
          <p:nvPr/>
        </p:nvSpPr>
        <p:spPr>
          <a:xfrm>
            <a:off x="8529120" y="6441840"/>
            <a:ext cx="270720" cy="2613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/>
          <a:p>
            <a:pPr algn="r">
              <a:lnSpc>
                <a:spcPct val="100000"/>
              </a:lnSpc>
            </a:pPr>
            <a:fld id="{405C7247-2AB7-4FF8-9FFA-AB78F504CDB0}" type="slidenum">
              <a:rPr b="0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19</a:t>
            </a:fld>
            <a:endParaRPr b="0" lang="en-US" sz="1200" spc="-1" strike="noStrike">
              <a:latin typeface="Arial"/>
            </a:endParaRPr>
          </a:p>
        </p:txBody>
      </p:sp>
      <p:pic>
        <p:nvPicPr>
          <p:cNvPr id="654" name="Resim 612" descr=""/>
          <p:cNvPicPr/>
          <p:nvPr/>
        </p:nvPicPr>
        <p:blipFill>
          <a:blip r:embed="rId1"/>
          <a:stretch/>
        </p:blipFill>
        <p:spPr>
          <a:xfrm>
            <a:off x="972000" y="824760"/>
            <a:ext cx="7197480" cy="5205960"/>
          </a:xfrm>
          <a:prstGeom prst="rect">
            <a:avLst/>
          </a:prstGeom>
          <a:ln>
            <a:noFill/>
          </a:ln>
        </p:spPr>
      </p:pic>
      <p:sp>
        <p:nvSpPr>
          <p:cNvPr id="655" name="CustomShape 2"/>
          <p:cNvSpPr/>
          <p:nvPr/>
        </p:nvSpPr>
        <p:spPr>
          <a:xfrm>
            <a:off x="1097280" y="1184400"/>
            <a:ext cx="2283480" cy="2192040"/>
          </a:xfrm>
          <a:prstGeom prst="rect">
            <a:avLst/>
          </a:prstGeom>
          <a:noFill/>
          <a:ln w="1908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56" name="CustomShape 3"/>
          <p:cNvSpPr/>
          <p:nvPr/>
        </p:nvSpPr>
        <p:spPr>
          <a:xfrm>
            <a:off x="1554480" y="4384800"/>
            <a:ext cx="2466360" cy="637560"/>
          </a:xfrm>
          <a:prstGeom prst="wedgeRoundRectCallout">
            <a:avLst>
              <a:gd name="adj1" fmla="val 15810"/>
              <a:gd name="adj2" fmla="val -208851"/>
              <a:gd name="adj3" fmla="val 16667"/>
            </a:avLst>
          </a:prstGeom>
          <a:solidFill>
            <a:srgbClr val="ffd8ce"/>
          </a:solidFill>
          <a:ln>
            <a:solidFill>
              <a:srgbClr val="ff000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Updated graph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57" name="CustomShape 4"/>
          <p:cNvSpPr/>
          <p:nvPr/>
        </p:nvSpPr>
        <p:spPr>
          <a:xfrm>
            <a:off x="4572000" y="1275840"/>
            <a:ext cx="3597480" cy="2192040"/>
          </a:xfrm>
          <a:prstGeom prst="rect">
            <a:avLst/>
          </a:prstGeom>
          <a:noFill/>
          <a:ln w="1908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58" name="CustomShape 5"/>
          <p:cNvSpPr/>
          <p:nvPr/>
        </p:nvSpPr>
        <p:spPr>
          <a:xfrm>
            <a:off x="5029200" y="4476240"/>
            <a:ext cx="2466360" cy="637560"/>
          </a:xfrm>
          <a:prstGeom prst="wedgeRoundRectCallout">
            <a:avLst>
              <a:gd name="adj1" fmla="val 15810"/>
              <a:gd name="adj2" fmla="val -208851"/>
              <a:gd name="adj3" fmla="val 16667"/>
            </a:avLst>
          </a:prstGeom>
          <a:solidFill>
            <a:srgbClr val="ffd8ce"/>
          </a:solidFill>
          <a:ln>
            <a:solidFill>
              <a:srgbClr val="ff000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&lt;--- New information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659" name="Bild 6" descr=""/>
          <p:cNvPicPr/>
          <p:nvPr/>
        </p:nvPicPr>
        <p:blipFill>
          <a:blip r:embed="rId2"/>
          <a:stretch/>
        </p:blipFill>
        <p:spPr>
          <a:xfrm>
            <a:off x="8218440" y="324720"/>
            <a:ext cx="605520" cy="317520"/>
          </a:xfrm>
          <a:prstGeom prst="rect">
            <a:avLst/>
          </a:prstGeom>
          <a:ln w="12600">
            <a:noFill/>
          </a:ln>
        </p:spPr>
      </p:pic>
      <p:sp>
        <p:nvSpPr>
          <p:cNvPr id="660" name="CustomShape 6"/>
          <p:cNvSpPr/>
          <p:nvPr/>
        </p:nvSpPr>
        <p:spPr>
          <a:xfrm>
            <a:off x="358920" y="6484320"/>
            <a:ext cx="7877520" cy="2707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ctr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Kellerer, Wolfgang, Prof. Dr.-Ing. (TUM) | WSN Winter 18 | Final Project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661" name="CustomShape 7"/>
          <p:cNvSpPr/>
          <p:nvPr/>
        </p:nvSpPr>
        <p:spPr>
          <a:xfrm>
            <a:off x="294480" y="274320"/>
            <a:ext cx="7476480" cy="384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1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Graphical User Interface</a:t>
            </a:r>
            <a:endParaRPr b="0" lang="en-US" sz="2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75" dur="indefinite" restart="never" nodeType="tmRoot">
          <p:childTnLst>
            <p:seq>
              <p:cTn id="7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CustomShape 1"/>
          <p:cNvSpPr/>
          <p:nvPr/>
        </p:nvSpPr>
        <p:spPr>
          <a:xfrm>
            <a:off x="8529120" y="6441840"/>
            <a:ext cx="270720" cy="2613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/>
          <a:p>
            <a:pPr algn="r">
              <a:lnSpc>
                <a:spcPct val="100000"/>
              </a:lnSpc>
            </a:pPr>
            <a:fld id="{5BE82BB5-8817-4FD3-9241-BFF47091B6CA}" type="slidenum">
              <a:rPr b="0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19</a:t>
            </a:fld>
            <a:endParaRPr b="0" lang="en-US" sz="1200" spc="-1" strike="noStrike">
              <a:latin typeface="Arial"/>
            </a:endParaRPr>
          </a:p>
        </p:txBody>
      </p:sp>
      <p:pic>
        <p:nvPicPr>
          <p:cNvPr id="663" name="Resim 621" descr=""/>
          <p:cNvPicPr/>
          <p:nvPr/>
        </p:nvPicPr>
        <p:blipFill>
          <a:blip r:embed="rId1"/>
          <a:stretch/>
        </p:blipFill>
        <p:spPr>
          <a:xfrm>
            <a:off x="972000" y="824760"/>
            <a:ext cx="7197480" cy="5205960"/>
          </a:xfrm>
          <a:prstGeom prst="rect">
            <a:avLst/>
          </a:prstGeom>
          <a:ln>
            <a:noFill/>
          </a:ln>
        </p:spPr>
      </p:pic>
      <p:pic>
        <p:nvPicPr>
          <p:cNvPr id="664" name="Bild 6" descr=""/>
          <p:cNvPicPr/>
          <p:nvPr/>
        </p:nvPicPr>
        <p:blipFill>
          <a:blip r:embed="rId2"/>
          <a:stretch/>
        </p:blipFill>
        <p:spPr>
          <a:xfrm>
            <a:off x="8218440" y="324720"/>
            <a:ext cx="605520" cy="317520"/>
          </a:xfrm>
          <a:prstGeom prst="rect">
            <a:avLst/>
          </a:prstGeom>
          <a:ln w="12600">
            <a:noFill/>
          </a:ln>
        </p:spPr>
      </p:pic>
      <p:sp>
        <p:nvSpPr>
          <p:cNvPr id="665" name="CustomShape 2"/>
          <p:cNvSpPr/>
          <p:nvPr/>
        </p:nvSpPr>
        <p:spPr>
          <a:xfrm>
            <a:off x="358920" y="6484320"/>
            <a:ext cx="7877520" cy="2707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ctr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Kellerer, Wolfgang, Prof. Dr.-Ing. (TUM) | WSN Winter 18 | Final Project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666" name="CustomShape 3"/>
          <p:cNvSpPr/>
          <p:nvPr/>
        </p:nvSpPr>
        <p:spPr>
          <a:xfrm>
            <a:off x="294480" y="274320"/>
            <a:ext cx="7476480" cy="384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1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Graphical User Interface</a:t>
            </a:r>
            <a:endParaRPr b="0" lang="en-US" sz="2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77" dur="indefinite" restart="never" nodeType="tmRoot">
          <p:childTnLst>
            <p:seq>
              <p:cTn id="7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CustomShape 1"/>
          <p:cNvSpPr/>
          <p:nvPr/>
        </p:nvSpPr>
        <p:spPr>
          <a:xfrm>
            <a:off x="8529120" y="6441840"/>
            <a:ext cx="270720" cy="2613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/>
          <a:p>
            <a:pPr algn="r">
              <a:lnSpc>
                <a:spcPct val="100000"/>
              </a:lnSpc>
            </a:pPr>
            <a:fld id="{9408B95C-7A95-44DB-A0B9-ADF6CC0FAF82}" type="slidenum">
              <a:rPr b="0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19</a:t>
            </a:fld>
            <a:endParaRPr b="0" lang="en-US" sz="1200" spc="-1" strike="noStrike">
              <a:latin typeface="Arial"/>
            </a:endParaRPr>
          </a:p>
        </p:txBody>
      </p:sp>
      <p:pic>
        <p:nvPicPr>
          <p:cNvPr id="668" name="Resim 626" descr=""/>
          <p:cNvPicPr/>
          <p:nvPr/>
        </p:nvPicPr>
        <p:blipFill>
          <a:blip r:embed="rId1"/>
          <a:stretch/>
        </p:blipFill>
        <p:spPr>
          <a:xfrm>
            <a:off x="972000" y="824760"/>
            <a:ext cx="7197480" cy="5205960"/>
          </a:xfrm>
          <a:prstGeom prst="rect">
            <a:avLst/>
          </a:prstGeom>
          <a:ln>
            <a:noFill/>
          </a:ln>
        </p:spPr>
      </p:pic>
      <p:pic>
        <p:nvPicPr>
          <p:cNvPr id="669" name="Bild 6" descr=""/>
          <p:cNvPicPr/>
          <p:nvPr/>
        </p:nvPicPr>
        <p:blipFill>
          <a:blip r:embed="rId2"/>
          <a:stretch/>
        </p:blipFill>
        <p:spPr>
          <a:xfrm>
            <a:off x="8218440" y="324720"/>
            <a:ext cx="605520" cy="317520"/>
          </a:xfrm>
          <a:prstGeom prst="rect">
            <a:avLst/>
          </a:prstGeom>
          <a:ln w="12600">
            <a:noFill/>
          </a:ln>
        </p:spPr>
      </p:pic>
      <p:sp>
        <p:nvSpPr>
          <p:cNvPr id="670" name="CustomShape 2"/>
          <p:cNvSpPr/>
          <p:nvPr/>
        </p:nvSpPr>
        <p:spPr>
          <a:xfrm>
            <a:off x="358920" y="6484320"/>
            <a:ext cx="7877520" cy="2707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ctr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Kellerer, Wolfgang, Prof. Dr.-Ing. (TUM) | WSN Winter 18 | Final Project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671" name="CustomShape 3"/>
          <p:cNvSpPr/>
          <p:nvPr/>
        </p:nvSpPr>
        <p:spPr>
          <a:xfrm>
            <a:off x="294480" y="274320"/>
            <a:ext cx="7476480" cy="384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1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Graphical User Interface</a:t>
            </a:r>
            <a:endParaRPr b="0" lang="en-US" sz="2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79" dur="indefinite" restart="never" nodeType="tmRoot">
          <p:childTnLst>
            <p:seq>
              <p:cTn id="8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CustomShape 1"/>
          <p:cNvSpPr/>
          <p:nvPr/>
        </p:nvSpPr>
        <p:spPr>
          <a:xfrm>
            <a:off x="8529120" y="6441840"/>
            <a:ext cx="270720" cy="2613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/>
          <a:p>
            <a:pPr algn="r">
              <a:lnSpc>
                <a:spcPct val="100000"/>
              </a:lnSpc>
            </a:pPr>
            <a:fld id="{D6FDD0F8-B4DC-4C16-A77C-6C1C7F0650E2}" type="slidenum">
              <a:rPr b="0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19</a:t>
            </a:fld>
            <a:endParaRPr b="0" lang="en-US" sz="1200" spc="-1" strike="noStrike">
              <a:latin typeface="Arial"/>
            </a:endParaRPr>
          </a:p>
        </p:txBody>
      </p:sp>
      <p:pic>
        <p:nvPicPr>
          <p:cNvPr id="673" name="Resim 631" descr=""/>
          <p:cNvPicPr/>
          <p:nvPr/>
        </p:nvPicPr>
        <p:blipFill>
          <a:blip r:embed="rId1"/>
          <a:stretch/>
        </p:blipFill>
        <p:spPr>
          <a:xfrm>
            <a:off x="972000" y="824760"/>
            <a:ext cx="7197480" cy="5205960"/>
          </a:xfrm>
          <a:prstGeom prst="rect">
            <a:avLst/>
          </a:prstGeom>
          <a:ln>
            <a:noFill/>
          </a:ln>
        </p:spPr>
      </p:pic>
      <p:sp>
        <p:nvSpPr>
          <p:cNvPr id="674" name="CustomShape 2"/>
          <p:cNvSpPr/>
          <p:nvPr/>
        </p:nvSpPr>
        <p:spPr>
          <a:xfrm>
            <a:off x="1025280" y="1112400"/>
            <a:ext cx="2283480" cy="2192040"/>
          </a:xfrm>
          <a:prstGeom prst="rect">
            <a:avLst/>
          </a:prstGeom>
          <a:noFill/>
          <a:ln w="1908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75" name="CustomShape 3"/>
          <p:cNvSpPr/>
          <p:nvPr/>
        </p:nvSpPr>
        <p:spPr>
          <a:xfrm>
            <a:off x="1554480" y="4384800"/>
            <a:ext cx="2466360" cy="367560"/>
          </a:xfrm>
          <a:prstGeom prst="wedgeRoundRectCallout">
            <a:avLst>
              <a:gd name="adj1" fmla="val 8546"/>
              <a:gd name="adj2" fmla="val -340180"/>
              <a:gd name="adj3" fmla="val 16667"/>
            </a:avLst>
          </a:prstGeom>
          <a:solidFill>
            <a:srgbClr val="ffd8ce"/>
          </a:solidFill>
          <a:ln>
            <a:solidFill>
              <a:srgbClr val="ff000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Graph Done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676" name="Bild 6" descr=""/>
          <p:cNvPicPr/>
          <p:nvPr/>
        </p:nvPicPr>
        <p:blipFill>
          <a:blip r:embed="rId2"/>
          <a:stretch/>
        </p:blipFill>
        <p:spPr>
          <a:xfrm>
            <a:off x="8218440" y="324720"/>
            <a:ext cx="605520" cy="317520"/>
          </a:xfrm>
          <a:prstGeom prst="rect">
            <a:avLst/>
          </a:prstGeom>
          <a:ln w="12600">
            <a:noFill/>
          </a:ln>
        </p:spPr>
      </p:pic>
      <p:sp>
        <p:nvSpPr>
          <p:cNvPr id="677" name="CustomShape 4"/>
          <p:cNvSpPr/>
          <p:nvPr/>
        </p:nvSpPr>
        <p:spPr>
          <a:xfrm>
            <a:off x="358920" y="6484320"/>
            <a:ext cx="7877520" cy="2707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ctr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Kellerer, Wolfgang, Prof. Dr.-Ing. (TUM) | WSN Winter 18 | Final Project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678" name="CustomShape 5"/>
          <p:cNvSpPr/>
          <p:nvPr/>
        </p:nvSpPr>
        <p:spPr>
          <a:xfrm>
            <a:off x="294480" y="274320"/>
            <a:ext cx="7476480" cy="384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1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Graphical User Interface</a:t>
            </a:r>
            <a:endParaRPr b="0" lang="en-US" sz="2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81" dur="indefinite" restart="never" nodeType="tmRoot">
          <p:childTnLst>
            <p:seq>
              <p:cTn id="8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CustomShape 1"/>
          <p:cNvSpPr/>
          <p:nvPr/>
        </p:nvSpPr>
        <p:spPr>
          <a:xfrm>
            <a:off x="8529120" y="6441840"/>
            <a:ext cx="270720" cy="2613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/>
          <a:p>
            <a:pPr algn="r">
              <a:lnSpc>
                <a:spcPct val="100000"/>
              </a:lnSpc>
            </a:pPr>
            <a:fld id="{8279C126-F042-42B1-BDA4-B98D8362249A}" type="slidenum">
              <a:rPr b="0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19</a:t>
            </a:fld>
            <a:endParaRPr b="0" lang="en-US" sz="1200" spc="-1" strike="noStrike">
              <a:latin typeface="Arial"/>
            </a:endParaRPr>
          </a:p>
        </p:txBody>
      </p:sp>
      <p:pic>
        <p:nvPicPr>
          <p:cNvPr id="680" name="Resim 638" descr=""/>
          <p:cNvPicPr/>
          <p:nvPr/>
        </p:nvPicPr>
        <p:blipFill>
          <a:blip r:embed="rId1"/>
          <a:stretch/>
        </p:blipFill>
        <p:spPr>
          <a:xfrm>
            <a:off x="972000" y="824760"/>
            <a:ext cx="7197480" cy="5205960"/>
          </a:xfrm>
          <a:prstGeom prst="rect">
            <a:avLst/>
          </a:prstGeom>
          <a:ln>
            <a:noFill/>
          </a:ln>
        </p:spPr>
      </p:pic>
      <p:sp>
        <p:nvSpPr>
          <p:cNvPr id="681" name="CustomShape 2"/>
          <p:cNvSpPr/>
          <p:nvPr/>
        </p:nvSpPr>
        <p:spPr>
          <a:xfrm>
            <a:off x="1097280" y="4754880"/>
            <a:ext cx="4569480" cy="1186200"/>
          </a:xfrm>
          <a:prstGeom prst="rect">
            <a:avLst/>
          </a:prstGeom>
          <a:noFill/>
          <a:ln w="1908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82" name="CustomShape 3"/>
          <p:cNvSpPr/>
          <p:nvPr/>
        </p:nvSpPr>
        <p:spPr>
          <a:xfrm>
            <a:off x="1188720" y="3017520"/>
            <a:ext cx="4112280" cy="750960"/>
          </a:xfrm>
          <a:prstGeom prst="wedgeRoundRectCallout">
            <a:avLst>
              <a:gd name="adj1" fmla="val -11587"/>
              <a:gd name="adj2" fmla="val 180513"/>
              <a:gd name="adj3" fmla="val 16667"/>
            </a:avLst>
          </a:prstGeom>
          <a:solidFill>
            <a:srgbClr val="ffd8ce"/>
          </a:solidFill>
          <a:ln>
            <a:solidFill>
              <a:srgbClr val="ff000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Data-logger Display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Updated by mote periodic messages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683" name="Bild 6" descr=""/>
          <p:cNvPicPr/>
          <p:nvPr/>
        </p:nvPicPr>
        <p:blipFill>
          <a:blip r:embed="rId2"/>
          <a:stretch/>
        </p:blipFill>
        <p:spPr>
          <a:xfrm>
            <a:off x="8218440" y="324720"/>
            <a:ext cx="605520" cy="317520"/>
          </a:xfrm>
          <a:prstGeom prst="rect">
            <a:avLst/>
          </a:prstGeom>
          <a:ln w="12600">
            <a:noFill/>
          </a:ln>
        </p:spPr>
      </p:pic>
      <p:sp>
        <p:nvSpPr>
          <p:cNvPr id="684" name="CustomShape 4"/>
          <p:cNvSpPr/>
          <p:nvPr/>
        </p:nvSpPr>
        <p:spPr>
          <a:xfrm>
            <a:off x="358920" y="6484320"/>
            <a:ext cx="7877520" cy="2707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ctr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Kellerer, Wolfgang, Prof. Dr.-Ing. (TUM) | WSN Winter 18 | Final Project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685" name="CustomShape 5"/>
          <p:cNvSpPr/>
          <p:nvPr/>
        </p:nvSpPr>
        <p:spPr>
          <a:xfrm>
            <a:off x="294480" y="274320"/>
            <a:ext cx="7476480" cy="384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1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Graphical User Interface</a:t>
            </a:r>
            <a:endParaRPr b="0" lang="en-US" sz="2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83" dur="indefinite" restart="never" nodeType="tmRoot">
          <p:childTnLst>
            <p:seq>
              <p:cTn id="8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CustomShape 1"/>
          <p:cNvSpPr/>
          <p:nvPr/>
        </p:nvSpPr>
        <p:spPr>
          <a:xfrm>
            <a:off x="8529120" y="6441840"/>
            <a:ext cx="270720" cy="2613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/>
          <a:p>
            <a:pPr algn="r">
              <a:lnSpc>
                <a:spcPct val="100000"/>
              </a:lnSpc>
            </a:pPr>
            <a:fld id="{A383AA17-8173-4D54-8529-B068B83A577C}" type="slidenum">
              <a:rPr b="0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19</a:t>
            </a:fld>
            <a:endParaRPr b="0" lang="en-US" sz="1200" spc="-1" strike="noStrike">
              <a:latin typeface="Arial"/>
            </a:endParaRPr>
          </a:p>
        </p:txBody>
      </p:sp>
      <p:pic>
        <p:nvPicPr>
          <p:cNvPr id="687" name="Resim 645" descr=""/>
          <p:cNvPicPr/>
          <p:nvPr/>
        </p:nvPicPr>
        <p:blipFill>
          <a:blip r:embed="rId1"/>
          <a:stretch/>
        </p:blipFill>
        <p:spPr>
          <a:xfrm>
            <a:off x="972000" y="824760"/>
            <a:ext cx="7197480" cy="5205960"/>
          </a:xfrm>
          <a:prstGeom prst="rect">
            <a:avLst/>
          </a:prstGeom>
          <a:ln>
            <a:noFill/>
          </a:ln>
        </p:spPr>
      </p:pic>
      <p:sp>
        <p:nvSpPr>
          <p:cNvPr id="688" name="CustomShape 2"/>
          <p:cNvSpPr/>
          <p:nvPr/>
        </p:nvSpPr>
        <p:spPr>
          <a:xfrm>
            <a:off x="4572000" y="2286000"/>
            <a:ext cx="3597480" cy="1181880"/>
          </a:xfrm>
          <a:prstGeom prst="rect">
            <a:avLst/>
          </a:prstGeom>
          <a:noFill/>
          <a:ln w="1908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89" name="CustomShape 3"/>
          <p:cNvSpPr/>
          <p:nvPr/>
        </p:nvSpPr>
        <p:spPr>
          <a:xfrm>
            <a:off x="6492240" y="4389120"/>
            <a:ext cx="2466360" cy="454680"/>
          </a:xfrm>
          <a:prstGeom prst="wedgeRoundRectCallout">
            <a:avLst>
              <a:gd name="adj1" fmla="val 2087"/>
              <a:gd name="adj2" fmla="val -251097"/>
              <a:gd name="adj3" fmla="val 16667"/>
            </a:avLst>
          </a:prstGeom>
          <a:solidFill>
            <a:srgbClr val="ffd8ce"/>
          </a:solidFill>
          <a:ln>
            <a:solidFill>
              <a:srgbClr val="ff000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Data-logger messages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690" name="Bild 6" descr=""/>
          <p:cNvPicPr/>
          <p:nvPr/>
        </p:nvPicPr>
        <p:blipFill>
          <a:blip r:embed="rId2"/>
          <a:stretch/>
        </p:blipFill>
        <p:spPr>
          <a:xfrm>
            <a:off x="8218440" y="324720"/>
            <a:ext cx="605520" cy="317520"/>
          </a:xfrm>
          <a:prstGeom prst="rect">
            <a:avLst/>
          </a:prstGeom>
          <a:ln w="12600">
            <a:noFill/>
          </a:ln>
        </p:spPr>
      </p:pic>
      <p:sp>
        <p:nvSpPr>
          <p:cNvPr id="691" name="CustomShape 4"/>
          <p:cNvSpPr/>
          <p:nvPr/>
        </p:nvSpPr>
        <p:spPr>
          <a:xfrm>
            <a:off x="358920" y="6484320"/>
            <a:ext cx="7877520" cy="2707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ctr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Kellerer, Wolfgang, Prof. Dr.-Ing. (TUM) | WSN Winter 18 | Final Project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692" name="CustomShape 5"/>
          <p:cNvSpPr/>
          <p:nvPr/>
        </p:nvSpPr>
        <p:spPr>
          <a:xfrm>
            <a:off x="294480" y="274320"/>
            <a:ext cx="7476480" cy="384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1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Graphical User Interface</a:t>
            </a:r>
            <a:endParaRPr b="0" lang="en-US" sz="2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85" dur="indefinite" restart="never" nodeType="tmRoot">
          <p:childTnLst>
            <p:seq>
              <p:cTn id="8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CustomShape 1"/>
          <p:cNvSpPr/>
          <p:nvPr/>
        </p:nvSpPr>
        <p:spPr>
          <a:xfrm>
            <a:off x="8529120" y="6441840"/>
            <a:ext cx="270720" cy="2613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/>
          <a:p>
            <a:pPr algn="r">
              <a:lnSpc>
                <a:spcPct val="100000"/>
              </a:lnSpc>
            </a:pPr>
            <a:fld id="{940AD824-8D65-4446-A271-F9106DB8B8BA}" type="slidenum">
              <a:rPr b="0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19</a:t>
            </a:fld>
            <a:endParaRPr b="0" lang="en-US" sz="1200" spc="-1" strike="noStrike">
              <a:latin typeface="Arial"/>
            </a:endParaRPr>
          </a:p>
        </p:txBody>
      </p:sp>
      <p:pic>
        <p:nvPicPr>
          <p:cNvPr id="694" name="Resim 652" descr=""/>
          <p:cNvPicPr/>
          <p:nvPr/>
        </p:nvPicPr>
        <p:blipFill>
          <a:blip r:embed="rId1"/>
          <a:stretch/>
        </p:blipFill>
        <p:spPr>
          <a:xfrm>
            <a:off x="972000" y="824760"/>
            <a:ext cx="7197480" cy="5205960"/>
          </a:xfrm>
          <a:prstGeom prst="rect">
            <a:avLst/>
          </a:prstGeom>
          <a:ln>
            <a:noFill/>
          </a:ln>
        </p:spPr>
      </p:pic>
      <p:sp>
        <p:nvSpPr>
          <p:cNvPr id="695" name="CustomShape 2"/>
          <p:cNvSpPr/>
          <p:nvPr/>
        </p:nvSpPr>
        <p:spPr>
          <a:xfrm>
            <a:off x="2322000" y="3931920"/>
            <a:ext cx="271800" cy="271800"/>
          </a:xfrm>
          <a:prstGeom prst="rect">
            <a:avLst/>
          </a:prstGeom>
          <a:noFill/>
          <a:ln w="1908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96" name="CustomShape 3"/>
          <p:cNvSpPr/>
          <p:nvPr/>
        </p:nvSpPr>
        <p:spPr>
          <a:xfrm>
            <a:off x="2926080" y="2834640"/>
            <a:ext cx="2466360" cy="454680"/>
          </a:xfrm>
          <a:prstGeom prst="wedgeRoundRectCallout">
            <a:avLst>
              <a:gd name="adj1" fmla="val -63791"/>
              <a:gd name="adj2" fmla="val 190361"/>
              <a:gd name="adj3" fmla="val 16667"/>
            </a:avLst>
          </a:prstGeom>
          <a:solidFill>
            <a:srgbClr val="ffd8ce"/>
          </a:solidFill>
          <a:ln>
            <a:solidFill>
              <a:srgbClr val="ff000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Object Detected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697" name="Bild 6" descr=""/>
          <p:cNvPicPr/>
          <p:nvPr/>
        </p:nvPicPr>
        <p:blipFill>
          <a:blip r:embed="rId2"/>
          <a:stretch/>
        </p:blipFill>
        <p:spPr>
          <a:xfrm>
            <a:off x="8218440" y="324720"/>
            <a:ext cx="605520" cy="317520"/>
          </a:xfrm>
          <a:prstGeom prst="rect">
            <a:avLst/>
          </a:prstGeom>
          <a:ln w="12600">
            <a:noFill/>
          </a:ln>
        </p:spPr>
      </p:pic>
      <p:sp>
        <p:nvSpPr>
          <p:cNvPr id="698" name="CustomShape 4"/>
          <p:cNvSpPr/>
          <p:nvPr/>
        </p:nvSpPr>
        <p:spPr>
          <a:xfrm>
            <a:off x="358920" y="6484320"/>
            <a:ext cx="7877520" cy="2707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ctr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Kellerer, Wolfgang, Prof. Dr.-Ing. (TUM) | WSN Winter 18 | Final Project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699" name="CustomShape 5"/>
          <p:cNvSpPr/>
          <p:nvPr/>
        </p:nvSpPr>
        <p:spPr>
          <a:xfrm>
            <a:off x="294480" y="274320"/>
            <a:ext cx="7476480" cy="384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1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Graphical User Interface</a:t>
            </a:r>
            <a:endParaRPr b="0" lang="en-US" sz="2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87" dur="indefinite" restart="never" nodeType="tmRoot">
          <p:childTnLst>
            <p:seq>
              <p:cTn id="8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CustomShape 1"/>
          <p:cNvSpPr/>
          <p:nvPr/>
        </p:nvSpPr>
        <p:spPr>
          <a:xfrm>
            <a:off x="8529120" y="6441840"/>
            <a:ext cx="270720" cy="2613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/>
          <a:p>
            <a:pPr algn="r">
              <a:lnSpc>
                <a:spcPct val="100000"/>
              </a:lnSpc>
            </a:pPr>
            <a:fld id="{9F021373-01CA-46E3-9EA2-8F7F6637193F}" type="slidenum">
              <a:rPr b="0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19</a:t>
            </a:fld>
            <a:endParaRPr b="0" lang="en-US" sz="1200" spc="-1" strike="noStrike">
              <a:latin typeface="Arial"/>
            </a:endParaRPr>
          </a:p>
        </p:txBody>
      </p:sp>
      <p:pic>
        <p:nvPicPr>
          <p:cNvPr id="701" name="Resim 659" descr=""/>
          <p:cNvPicPr/>
          <p:nvPr/>
        </p:nvPicPr>
        <p:blipFill>
          <a:blip r:embed="rId1"/>
          <a:stretch/>
        </p:blipFill>
        <p:spPr>
          <a:xfrm>
            <a:off x="972000" y="824760"/>
            <a:ext cx="7197480" cy="5205960"/>
          </a:xfrm>
          <a:prstGeom prst="rect">
            <a:avLst/>
          </a:prstGeom>
          <a:ln>
            <a:noFill/>
          </a:ln>
        </p:spPr>
      </p:pic>
      <p:sp>
        <p:nvSpPr>
          <p:cNvPr id="702" name="CustomShape 2"/>
          <p:cNvSpPr/>
          <p:nvPr/>
        </p:nvSpPr>
        <p:spPr>
          <a:xfrm>
            <a:off x="1828800" y="3931920"/>
            <a:ext cx="5209560" cy="546120"/>
          </a:xfrm>
          <a:prstGeom prst="rect">
            <a:avLst/>
          </a:prstGeom>
          <a:noFill/>
          <a:ln w="1908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03" name="CustomShape 3"/>
          <p:cNvSpPr/>
          <p:nvPr/>
        </p:nvSpPr>
        <p:spPr>
          <a:xfrm>
            <a:off x="2921400" y="2839320"/>
            <a:ext cx="2466360" cy="454680"/>
          </a:xfrm>
          <a:prstGeom prst="wedgeRoundRectCallout">
            <a:avLst>
              <a:gd name="adj1" fmla="val -3407"/>
              <a:gd name="adj2" fmla="val 188157"/>
              <a:gd name="adj3" fmla="val 16667"/>
            </a:avLst>
          </a:prstGeom>
          <a:solidFill>
            <a:srgbClr val="ffd8ce"/>
          </a:solidFill>
          <a:ln>
            <a:solidFill>
              <a:srgbClr val="ff000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Sectorial Localization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704" name="Bild 6" descr=""/>
          <p:cNvPicPr/>
          <p:nvPr/>
        </p:nvPicPr>
        <p:blipFill>
          <a:blip r:embed="rId2"/>
          <a:stretch/>
        </p:blipFill>
        <p:spPr>
          <a:xfrm>
            <a:off x="8218440" y="324720"/>
            <a:ext cx="605520" cy="317520"/>
          </a:xfrm>
          <a:prstGeom prst="rect">
            <a:avLst/>
          </a:prstGeom>
          <a:ln w="12600">
            <a:noFill/>
          </a:ln>
        </p:spPr>
      </p:pic>
      <p:sp>
        <p:nvSpPr>
          <p:cNvPr id="705" name="CustomShape 4"/>
          <p:cNvSpPr/>
          <p:nvPr/>
        </p:nvSpPr>
        <p:spPr>
          <a:xfrm>
            <a:off x="358920" y="6484320"/>
            <a:ext cx="7877520" cy="2707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ctr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Kellerer, Wolfgang, Prof. Dr.-Ing. (TUM) | WSN Winter 18 | Final Project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706" name="CustomShape 5"/>
          <p:cNvSpPr/>
          <p:nvPr/>
        </p:nvSpPr>
        <p:spPr>
          <a:xfrm>
            <a:off x="294480" y="274320"/>
            <a:ext cx="7476480" cy="384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1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Graphical User Interface</a:t>
            </a:r>
            <a:endParaRPr b="0" lang="en-US" sz="2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89" dur="indefinite" restart="never" nodeType="tmRoot">
          <p:childTnLst>
            <p:seq>
              <p:cTn id="9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CustomShape 1"/>
          <p:cNvSpPr/>
          <p:nvPr/>
        </p:nvSpPr>
        <p:spPr>
          <a:xfrm>
            <a:off x="8529120" y="6441840"/>
            <a:ext cx="270720" cy="2613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/>
          <a:p>
            <a:pPr algn="r">
              <a:lnSpc>
                <a:spcPct val="100000"/>
              </a:lnSpc>
            </a:pPr>
            <a:fld id="{8AF453FD-415B-4971-AC4D-B6149C214614}" type="slidenum">
              <a:rPr b="0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19</a:t>
            </a:fld>
            <a:endParaRPr b="0" lang="en-US" sz="1200" spc="-1" strike="noStrike">
              <a:latin typeface="Arial"/>
            </a:endParaRPr>
          </a:p>
        </p:txBody>
      </p:sp>
      <p:pic>
        <p:nvPicPr>
          <p:cNvPr id="708" name="Resim 666" descr=""/>
          <p:cNvPicPr/>
          <p:nvPr/>
        </p:nvPicPr>
        <p:blipFill>
          <a:blip r:embed="rId1"/>
          <a:stretch/>
        </p:blipFill>
        <p:spPr>
          <a:xfrm>
            <a:off x="972000" y="824760"/>
            <a:ext cx="7197480" cy="5205960"/>
          </a:xfrm>
          <a:prstGeom prst="rect">
            <a:avLst/>
          </a:prstGeom>
          <a:ln>
            <a:noFill/>
          </a:ln>
        </p:spPr>
      </p:pic>
      <p:pic>
        <p:nvPicPr>
          <p:cNvPr id="709" name="Bild 6" descr=""/>
          <p:cNvPicPr/>
          <p:nvPr/>
        </p:nvPicPr>
        <p:blipFill>
          <a:blip r:embed="rId2"/>
          <a:stretch/>
        </p:blipFill>
        <p:spPr>
          <a:xfrm>
            <a:off x="8218440" y="324720"/>
            <a:ext cx="605520" cy="317520"/>
          </a:xfrm>
          <a:prstGeom prst="rect">
            <a:avLst/>
          </a:prstGeom>
          <a:ln w="12600">
            <a:noFill/>
          </a:ln>
        </p:spPr>
      </p:pic>
      <p:sp>
        <p:nvSpPr>
          <p:cNvPr id="710" name="CustomShape 2"/>
          <p:cNvSpPr/>
          <p:nvPr/>
        </p:nvSpPr>
        <p:spPr>
          <a:xfrm>
            <a:off x="358920" y="6484320"/>
            <a:ext cx="7877520" cy="2707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ctr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Kellerer, Wolfgang, Prof. Dr.-Ing. (TUM) | WSN Winter 18 | Final Project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711" name="CustomShape 3"/>
          <p:cNvSpPr/>
          <p:nvPr/>
        </p:nvSpPr>
        <p:spPr>
          <a:xfrm>
            <a:off x="294480" y="274320"/>
            <a:ext cx="7476480" cy="384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1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Graphical User Interface</a:t>
            </a:r>
            <a:endParaRPr b="0" lang="en-US" sz="2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91" dur="indefinite" restart="never" nodeType="tmRoot">
          <p:childTnLst>
            <p:seq>
              <p:cTn id="9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CustomShape 1"/>
          <p:cNvSpPr/>
          <p:nvPr/>
        </p:nvSpPr>
        <p:spPr>
          <a:xfrm>
            <a:off x="8529120" y="6441840"/>
            <a:ext cx="270720" cy="2613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/>
          <a:p>
            <a:pPr algn="r">
              <a:lnSpc>
                <a:spcPct val="100000"/>
              </a:lnSpc>
            </a:pPr>
            <a:fld id="{C1E4CD75-CB05-4F66-8188-A4ECFEA51F31}" type="slidenum">
              <a:rPr b="0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19</a:t>
            </a:fld>
            <a:endParaRPr b="0" lang="en-US" sz="1200" spc="-1" strike="noStrike">
              <a:latin typeface="Arial"/>
            </a:endParaRPr>
          </a:p>
        </p:txBody>
      </p:sp>
      <p:pic>
        <p:nvPicPr>
          <p:cNvPr id="713" name="Resim 671" descr=""/>
          <p:cNvPicPr/>
          <p:nvPr/>
        </p:nvPicPr>
        <p:blipFill>
          <a:blip r:embed="rId1"/>
          <a:stretch/>
        </p:blipFill>
        <p:spPr>
          <a:xfrm>
            <a:off x="972000" y="824760"/>
            <a:ext cx="7197480" cy="5205960"/>
          </a:xfrm>
          <a:prstGeom prst="rect">
            <a:avLst/>
          </a:prstGeom>
          <a:ln>
            <a:noFill/>
          </a:ln>
        </p:spPr>
      </p:pic>
      <p:pic>
        <p:nvPicPr>
          <p:cNvPr id="714" name="Bild 6" descr=""/>
          <p:cNvPicPr/>
          <p:nvPr/>
        </p:nvPicPr>
        <p:blipFill>
          <a:blip r:embed="rId2"/>
          <a:stretch/>
        </p:blipFill>
        <p:spPr>
          <a:xfrm>
            <a:off x="8218440" y="324720"/>
            <a:ext cx="605520" cy="317520"/>
          </a:xfrm>
          <a:prstGeom prst="rect">
            <a:avLst/>
          </a:prstGeom>
          <a:ln w="12600">
            <a:noFill/>
          </a:ln>
        </p:spPr>
      </p:pic>
      <p:sp>
        <p:nvSpPr>
          <p:cNvPr id="715" name="CustomShape 2"/>
          <p:cNvSpPr/>
          <p:nvPr/>
        </p:nvSpPr>
        <p:spPr>
          <a:xfrm>
            <a:off x="358920" y="6484320"/>
            <a:ext cx="7877520" cy="2707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ctr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Kellerer, Wolfgang, Prof. Dr.-Ing. (TUM) | WSN Winter 18 | Final Project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716" name="CustomShape 3"/>
          <p:cNvSpPr/>
          <p:nvPr/>
        </p:nvSpPr>
        <p:spPr>
          <a:xfrm>
            <a:off x="294480" y="274320"/>
            <a:ext cx="7476480" cy="384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1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Graphical User Interface</a:t>
            </a:r>
            <a:endParaRPr b="0" lang="en-US" sz="2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93" dur="indefinite" restart="never" nodeType="tmRoot">
          <p:childTnLst>
            <p:seq>
              <p:cTn id="9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CustomShape 1"/>
          <p:cNvSpPr/>
          <p:nvPr/>
        </p:nvSpPr>
        <p:spPr>
          <a:xfrm>
            <a:off x="358920" y="1266120"/>
            <a:ext cx="8419680" cy="49993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/>
          <a:p>
            <a:pPr marL="216000" indent="-215280">
              <a:lnSpc>
                <a:spcPct val="125000"/>
              </a:lnSpc>
              <a:buClr>
                <a:srgbClr val="0049fe"/>
              </a:buClr>
              <a:buFont typeface="Wingdings" charset="2"/>
              <a:buChar char=""/>
            </a:pP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Introduction</a:t>
            </a:r>
            <a:endParaRPr b="0" lang="en-US" sz="1800" spc="-1" strike="noStrike">
              <a:latin typeface="Arial"/>
            </a:endParaRPr>
          </a:p>
          <a:p>
            <a:pPr marL="216000" indent="-215280">
              <a:lnSpc>
                <a:spcPct val="125000"/>
              </a:lnSpc>
              <a:buClr>
                <a:srgbClr val="0049fe"/>
              </a:buClr>
              <a:buFont typeface="Wingdings" charset="2"/>
              <a:buChar char=""/>
            </a:pP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Network Description and Routing Technique</a:t>
            </a:r>
            <a:endParaRPr b="0" lang="en-US" sz="1800" spc="-1" strike="noStrike">
              <a:latin typeface="Arial"/>
            </a:endParaRPr>
          </a:p>
          <a:p>
            <a:pPr lvl="1" marL="432000" indent="-215280">
              <a:lnSpc>
                <a:spcPct val="125000"/>
              </a:lnSpc>
              <a:buClr>
                <a:srgbClr val="0049fe"/>
              </a:buClr>
              <a:buSzPct val="75000"/>
              <a:buFont typeface="Monotype Sorts" charset="2"/>
              <a:buChar char=""/>
            </a:pP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Update Mechanism</a:t>
            </a:r>
            <a:endParaRPr b="0" lang="en-US" sz="1800" spc="-1" strike="noStrike">
              <a:latin typeface="Arial"/>
            </a:endParaRPr>
          </a:p>
          <a:p>
            <a:pPr lvl="1" marL="432000" indent="-215280">
              <a:lnSpc>
                <a:spcPct val="125000"/>
              </a:lnSpc>
              <a:buClr>
                <a:srgbClr val="0049fe"/>
              </a:buClr>
              <a:buSzPct val="75000"/>
              <a:buFont typeface="Monotype Sorts" charset="2"/>
              <a:buChar char=""/>
            </a:pP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Stability and robustness</a:t>
            </a:r>
            <a:endParaRPr b="0" lang="en-US" sz="1800" spc="-1" strike="noStrike">
              <a:latin typeface="Arial"/>
            </a:endParaRPr>
          </a:p>
          <a:p>
            <a:pPr marL="216000" indent="-215280">
              <a:lnSpc>
                <a:spcPct val="125000"/>
              </a:lnSpc>
              <a:buClr>
                <a:srgbClr val="0049fe"/>
              </a:buClr>
              <a:buFont typeface="Wingdings" charset="2"/>
              <a:buChar char=""/>
            </a:pP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Scenarios</a:t>
            </a:r>
            <a:endParaRPr b="0" lang="en-US" sz="1800" spc="-1" strike="noStrike">
              <a:latin typeface="Arial"/>
            </a:endParaRPr>
          </a:p>
          <a:p>
            <a:pPr lvl="1" marL="432000" indent="-215280">
              <a:lnSpc>
                <a:spcPct val="125000"/>
              </a:lnSpc>
              <a:buClr>
                <a:srgbClr val="0049fe"/>
              </a:buClr>
              <a:buSzPct val="75000"/>
              <a:buFont typeface="Monotype Sorts" charset="2"/>
              <a:buChar char=""/>
            </a:pP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Sectoral Localization</a:t>
            </a:r>
            <a:endParaRPr b="0" lang="en-US" sz="1800" spc="-1" strike="noStrike">
              <a:latin typeface="Arial"/>
            </a:endParaRPr>
          </a:p>
          <a:p>
            <a:pPr lvl="1" marL="432000" indent="-215280">
              <a:lnSpc>
                <a:spcPct val="125000"/>
              </a:lnSpc>
              <a:buClr>
                <a:srgbClr val="0049fe"/>
              </a:buClr>
              <a:buSzPct val="75000"/>
              <a:buFont typeface="Monotype Sorts" charset="2"/>
              <a:buChar char=""/>
            </a:pP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Accident Detection</a:t>
            </a:r>
            <a:endParaRPr b="0" lang="en-US" sz="1800" spc="-1" strike="noStrike">
              <a:latin typeface="Arial"/>
            </a:endParaRPr>
          </a:p>
          <a:p>
            <a:pPr marL="216000" indent="-215280">
              <a:lnSpc>
                <a:spcPct val="125000"/>
              </a:lnSpc>
              <a:buClr>
                <a:srgbClr val="0049fe"/>
              </a:buClr>
              <a:buFont typeface="Wingdings" charset="2"/>
              <a:buChar char=""/>
            </a:pP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GUI</a:t>
            </a:r>
            <a:endParaRPr b="0" lang="en-US" sz="1800" spc="-1" strike="noStrike">
              <a:latin typeface="Arial"/>
            </a:endParaRPr>
          </a:p>
          <a:p>
            <a:pPr marL="216000" indent="-215280">
              <a:lnSpc>
                <a:spcPct val="125000"/>
              </a:lnSpc>
              <a:buClr>
                <a:srgbClr val="0049fe"/>
              </a:buClr>
              <a:buFont typeface="Wingdings" charset="2"/>
              <a:buChar char=""/>
            </a:pP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Conclusion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58" name="CustomShape 2"/>
          <p:cNvSpPr/>
          <p:nvPr/>
        </p:nvSpPr>
        <p:spPr>
          <a:xfrm>
            <a:off x="294120" y="274680"/>
            <a:ext cx="1834200" cy="45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600" spc="-1" strike="noStrike">
                <a:solidFill>
                  <a:srgbClr val="000000"/>
                </a:solidFill>
                <a:latin typeface="Arial"/>
                <a:ea typeface="Arial"/>
              </a:rPr>
              <a:t>Overview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259" name="CustomShape 3"/>
          <p:cNvSpPr/>
          <p:nvPr/>
        </p:nvSpPr>
        <p:spPr>
          <a:xfrm>
            <a:off x="8614080" y="6468120"/>
            <a:ext cx="186840" cy="2620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/>
          <a:p>
            <a:pPr algn="r">
              <a:lnSpc>
                <a:spcPct val="100000"/>
              </a:lnSpc>
            </a:pPr>
            <a:fld id="{694114B5-79FF-4626-9F54-7E30D53079D9}" type="slidenum">
              <a:rPr b="0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1</a:t>
            </a:fld>
            <a:endParaRPr b="0" lang="en-US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CustomShape 1"/>
          <p:cNvSpPr/>
          <p:nvPr/>
        </p:nvSpPr>
        <p:spPr>
          <a:xfrm>
            <a:off x="8529120" y="6441840"/>
            <a:ext cx="270720" cy="2613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/>
          <a:p>
            <a:pPr algn="r">
              <a:lnSpc>
                <a:spcPct val="100000"/>
              </a:lnSpc>
            </a:pPr>
            <a:fld id="{6B8C9A59-634F-4611-A5AA-8F3726D1DC5D}" type="slidenum">
              <a:rPr b="0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19</a:t>
            </a:fld>
            <a:endParaRPr b="0" lang="en-US" sz="1200" spc="-1" strike="noStrike">
              <a:latin typeface="Arial"/>
            </a:endParaRPr>
          </a:p>
        </p:txBody>
      </p:sp>
      <p:pic>
        <p:nvPicPr>
          <p:cNvPr id="718" name="Resim 676" descr=""/>
          <p:cNvPicPr/>
          <p:nvPr/>
        </p:nvPicPr>
        <p:blipFill>
          <a:blip r:embed="rId1"/>
          <a:stretch/>
        </p:blipFill>
        <p:spPr>
          <a:xfrm>
            <a:off x="972000" y="824760"/>
            <a:ext cx="7197480" cy="5205960"/>
          </a:xfrm>
          <a:prstGeom prst="rect">
            <a:avLst/>
          </a:prstGeom>
          <a:ln>
            <a:noFill/>
          </a:ln>
        </p:spPr>
      </p:pic>
      <p:pic>
        <p:nvPicPr>
          <p:cNvPr id="719" name="Bild 6" descr=""/>
          <p:cNvPicPr/>
          <p:nvPr/>
        </p:nvPicPr>
        <p:blipFill>
          <a:blip r:embed="rId2"/>
          <a:stretch/>
        </p:blipFill>
        <p:spPr>
          <a:xfrm>
            <a:off x="8218440" y="324720"/>
            <a:ext cx="605520" cy="317520"/>
          </a:xfrm>
          <a:prstGeom prst="rect">
            <a:avLst/>
          </a:prstGeom>
          <a:ln w="12600">
            <a:noFill/>
          </a:ln>
        </p:spPr>
      </p:pic>
      <p:sp>
        <p:nvSpPr>
          <p:cNvPr id="720" name="CustomShape 2"/>
          <p:cNvSpPr/>
          <p:nvPr/>
        </p:nvSpPr>
        <p:spPr>
          <a:xfrm>
            <a:off x="358920" y="6484320"/>
            <a:ext cx="7877520" cy="2707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ctr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Kellerer, Wolfgang, Prof. Dr.-Ing. (TUM) | WSN Winter 18 | Final Project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721" name="CustomShape 3"/>
          <p:cNvSpPr/>
          <p:nvPr/>
        </p:nvSpPr>
        <p:spPr>
          <a:xfrm>
            <a:off x="294480" y="274320"/>
            <a:ext cx="7476480" cy="384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1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Graphical User Interface</a:t>
            </a:r>
            <a:endParaRPr b="0" lang="en-US" sz="2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95" dur="indefinite" restart="never" nodeType="tmRoot">
          <p:childTnLst>
            <p:seq>
              <p:cTn id="9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CustomShape 1"/>
          <p:cNvSpPr/>
          <p:nvPr/>
        </p:nvSpPr>
        <p:spPr>
          <a:xfrm>
            <a:off x="8529120" y="6441840"/>
            <a:ext cx="270720" cy="2613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/>
          <a:p>
            <a:pPr algn="r">
              <a:lnSpc>
                <a:spcPct val="100000"/>
              </a:lnSpc>
            </a:pPr>
            <a:fld id="{B70F6771-1D80-4DC5-B997-38F032BC2625}" type="slidenum">
              <a:rPr b="0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19</a:t>
            </a:fld>
            <a:endParaRPr b="0" lang="en-US" sz="1200" spc="-1" strike="noStrike">
              <a:latin typeface="Arial"/>
            </a:endParaRPr>
          </a:p>
        </p:txBody>
      </p:sp>
      <p:pic>
        <p:nvPicPr>
          <p:cNvPr id="723" name="Resim 681" descr=""/>
          <p:cNvPicPr/>
          <p:nvPr/>
        </p:nvPicPr>
        <p:blipFill>
          <a:blip r:embed="rId1"/>
          <a:stretch/>
        </p:blipFill>
        <p:spPr>
          <a:xfrm>
            <a:off x="972000" y="824760"/>
            <a:ext cx="7197480" cy="5205960"/>
          </a:xfrm>
          <a:prstGeom prst="rect">
            <a:avLst/>
          </a:prstGeom>
          <a:ln>
            <a:noFill/>
          </a:ln>
        </p:spPr>
      </p:pic>
      <p:sp>
        <p:nvSpPr>
          <p:cNvPr id="724" name="CustomShape 2"/>
          <p:cNvSpPr/>
          <p:nvPr/>
        </p:nvSpPr>
        <p:spPr>
          <a:xfrm>
            <a:off x="1828800" y="3936960"/>
            <a:ext cx="5209560" cy="546120"/>
          </a:xfrm>
          <a:prstGeom prst="rect">
            <a:avLst/>
          </a:prstGeom>
          <a:noFill/>
          <a:ln w="1908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25" name="CustomShape 3"/>
          <p:cNvSpPr/>
          <p:nvPr/>
        </p:nvSpPr>
        <p:spPr>
          <a:xfrm>
            <a:off x="2921400" y="2844360"/>
            <a:ext cx="2466360" cy="454680"/>
          </a:xfrm>
          <a:prstGeom prst="wedgeRoundRectCallout">
            <a:avLst>
              <a:gd name="adj1" fmla="val -3407"/>
              <a:gd name="adj2" fmla="val 188157"/>
              <a:gd name="adj3" fmla="val 16667"/>
            </a:avLst>
          </a:prstGeom>
          <a:solidFill>
            <a:srgbClr val="ffd8ce"/>
          </a:solidFill>
          <a:ln>
            <a:solidFill>
              <a:srgbClr val="ff000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2 Objects Propagating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726" name="Bild 6" descr=""/>
          <p:cNvPicPr/>
          <p:nvPr/>
        </p:nvPicPr>
        <p:blipFill>
          <a:blip r:embed="rId2"/>
          <a:stretch/>
        </p:blipFill>
        <p:spPr>
          <a:xfrm>
            <a:off x="8218440" y="324720"/>
            <a:ext cx="605520" cy="317520"/>
          </a:xfrm>
          <a:prstGeom prst="rect">
            <a:avLst/>
          </a:prstGeom>
          <a:ln w="12600">
            <a:noFill/>
          </a:ln>
        </p:spPr>
      </p:pic>
      <p:sp>
        <p:nvSpPr>
          <p:cNvPr id="727" name="CustomShape 4"/>
          <p:cNvSpPr/>
          <p:nvPr/>
        </p:nvSpPr>
        <p:spPr>
          <a:xfrm>
            <a:off x="358920" y="6484320"/>
            <a:ext cx="7877520" cy="2707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ctr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Kellerer, Wolfgang, Prof. Dr.-Ing. (TUM) | WSN Winter 18 | Final Project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728" name="CustomShape 5"/>
          <p:cNvSpPr/>
          <p:nvPr/>
        </p:nvSpPr>
        <p:spPr>
          <a:xfrm>
            <a:off x="294480" y="274320"/>
            <a:ext cx="7476480" cy="384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1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Graphical User Interface</a:t>
            </a:r>
            <a:endParaRPr b="0" lang="en-US" sz="2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97" dur="indefinite" restart="never" nodeType="tmRoot">
          <p:childTnLst>
            <p:seq>
              <p:cTn id="9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CustomShape 1"/>
          <p:cNvSpPr/>
          <p:nvPr/>
        </p:nvSpPr>
        <p:spPr>
          <a:xfrm>
            <a:off x="8529120" y="6441840"/>
            <a:ext cx="270720" cy="2613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/>
          <a:p>
            <a:pPr algn="r">
              <a:lnSpc>
                <a:spcPct val="100000"/>
              </a:lnSpc>
            </a:pPr>
            <a:fld id="{66115280-5951-4135-9A58-7D56A27621F5}" type="slidenum">
              <a:rPr b="0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19</a:t>
            </a:fld>
            <a:endParaRPr b="0" lang="en-US" sz="1200" spc="-1" strike="noStrike">
              <a:latin typeface="Arial"/>
            </a:endParaRPr>
          </a:p>
        </p:txBody>
      </p:sp>
      <p:pic>
        <p:nvPicPr>
          <p:cNvPr id="730" name="Resim 688" descr=""/>
          <p:cNvPicPr/>
          <p:nvPr/>
        </p:nvPicPr>
        <p:blipFill>
          <a:blip r:embed="rId1"/>
          <a:stretch/>
        </p:blipFill>
        <p:spPr>
          <a:xfrm>
            <a:off x="972000" y="824760"/>
            <a:ext cx="7197480" cy="5205960"/>
          </a:xfrm>
          <a:prstGeom prst="rect">
            <a:avLst/>
          </a:prstGeom>
          <a:ln>
            <a:noFill/>
          </a:ln>
        </p:spPr>
      </p:pic>
      <p:pic>
        <p:nvPicPr>
          <p:cNvPr id="731" name="Bild 6" descr=""/>
          <p:cNvPicPr/>
          <p:nvPr/>
        </p:nvPicPr>
        <p:blipFill>
          <a:blip r:embed="rId2"/>
          <a:stretch/>
        </p:blipFill>
        <p:spPr>
          <a:xfrm>
            <a:off x="8218440" y="324720"/>
            <a:ext cx="605520" cy="317520"/>
          </a:xfrm>
          <a:prstGeom prst="rect">
            <a:avLst/>
          </a:prstGeom>
          <a:ln w="12600">
            <a:noFill/>
          </a:ln>
        </p:spPr>
      </p:pic>
      <p:sp>
        <p:nvSpPr>
          <p:cNvPr id="732" name="CustomShape 2"/>
          <p:cNvSpPr/>
          <p:nvPr/>
        </p:nvSpPr>
        <p:spPr>
          <a:xfrm>
            <a:off x="358920" y="6484320"/>
            <a:ext cx="7877520" cy="2707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ctr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Kellerer, Wolfgang, Prof. Dr.-Ing. (TUM) | WSN Winter 18 | Final Project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733" name="CustomShape 3"/>
          <p:cNvSpPr/>
          <p:nvPr/>
        </p:nvSpPr>
        <p:spPr>
          <a:xfrm>
            <a:off x="294480" y="274320"/>
            <a:ext cx="7476480" cy="384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1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Graphical User Interface</a:t>
            </a:r>
            <a:endParaRPr b="0" lang="en-US" sz="2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99" dur="indefinite" restart="never" nodeType="tmRoot">
          <p:childTnLst>
            <p:seq>
              <p:cTn id="10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CustomShape 1"/>
          <p:cNvSpPr/>
          <p:nvPr/>
        </p:nvSpPr>
        <p:spPr>
          <a:xfrm>
            <a:off x="8529120" y="6441840"/>
            <a:ext cx="270720" cy="2613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/>
          <a:p>
            <a:pPr algn="r">
              <a:lnSpc>
                <a:spcPct val="100000"/>
              </a:lnSpc>
            </a:pPr>
            <a:fld id="{86BDC2F9-3B89-48C1-90C2-4E9BB5765156}" type="slidenum">
              <a:rPr b="0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19</a:t>
            </a:fld>
            <a:endParaRPr b="0" lang="en-US" sz="1200" spc="-1" strike="noStrike">
              <a:latin typeface="Arial"/>
            </a:endParaRPr>
          </a:p>
        </p:txBody>
      </p:sp>
      <p:pic>
        <p:nvPicPr>
          <p:cNvPr id="735" name="Resim 693" descr=""/>
          <p:cNvPicPr/>
          <p:nvPr/>
        </p:nvPicPr>
        <p:blipFill>
          <a:blip r:embed="rId1"/>
          <a:stretch/>
        </p:blipFill>
        <p:spPr>
          <a:xfrm>
            <a:off x="972000" y="824760"/>
            <a:ext cx="7197480" cy="5205960"/>
          </a:xfrm>
          <a:prstGeom prst="rect">
            <a:avLst/>
          </a:prstGeom>
          <a:ln>
            <a:noFill/>
          </a:ln>
        </p:spPr>
      </p:pic>
      <p:pic>
        <p:nvPicPr>
          <p:cNvPr id="736" name="Bild 6" descr=""/>
          <p:cNvPicPr/>
          <p:nvPr/>
        </p:nvPicPr>
        <p:blipFill>
          <a:blip r:embed="rId2"/>
          <a:stretch/>
        </p:blipFill>
        <p:spPr>
          <a:xfrm>
            <a:off x="8218440" y="324720"/>
            <a:ext cx="605520" cy="317520"/>
          </a:xfrm>
          <a:prstGeom prst="rect">
            <a:avLst/>
          </a:prstGeom>
          <a:ln w="12600">
            <a:noFill/>
          </a:ln>
        </p:spPr>
      </p:pic>
      <p:sp>
        <p:nvSpPr>
          <p:cNvPr id="737" name="CustomShape 2"/>
          <p:cNvSpPr/>
          <p:nvPr/>
        </p:nvSpPr>
        <p:spPr>
          <a:xfrm>
            <a:off x="358920" y="6484320"/>
            <a:ext cx="7877520" cy="2707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ctr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Kellerer, Wolfgang, Prof. Dr.-Ing. (TUM) | WSN Winter 18 | Final Project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738" name="CustomShape 3"/>
          <p:cNvSpPr/>
          <p:nvPr/>
        </p:nvSpPr>
        <p:spPr>
          <a:xfrm>
            <a:off x="294480" y="274320"/>
            <a:ext cx="7476480" cy="384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1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Graphical User Interface</a:t>
            </a:r>
            <a:endParaRPr b="0" lang="en-US" sz="2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01" dur="indefinite" restart="never" nodeType="tmRoot">
          <p:childTnLst>
            <p:seq>
              <p:cTn id="10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CustomShape 1"/>
          <p:cNvSpPr/>
          <p:nvPr/>
        </p:nvSpPr>
        <p:spPr>
          <a:xfrm>
            <a:off x="8529120" y="6441840"/>
            <a:ext cx="270720" cy="2613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/>
          <a:p>
            <a:pPr algn="r">
              <a:lnSpc>
                <a:spcPct val="100000"/>
              </a:lnSpc>
            </a:pPr>
            <a:fld id="{E77951F1-F624-4959-B52B-7AA4868EDC8D}" type="slidenum">
              <a:rPr b="0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19</a:t>
            </a:fld>
            <a:endParaRPr b="0" lang="en-US" sz="1200" spc="-1" strike="noStrike">
              <a:latin typeface="Arial"/>
            </a:endParaRPr>
          </a:p>
        </p:txBody>
      </p:sp>
      <p:pic>
        <p:nvPicPr>
          <p:cNvPr id="740" name="Resim 698" descr=""/>
          <p:cNvPicPr/>
          <p:nvPr/>
        </p:nvPicPr>
        <p:blipFill>
          <a:blip r:embed="rId1"/>
          <a:stretch/>
        </p:blipFill>
        <p:spPr>
          <a:xfrm>
            <a:off x="972000" y="824760"/>
            <a:ext cx="7197480" cy="5205960"/>
          </a:xfrm>
          <a:prstGeom prst="rect">
            <a:avLst/>
          </a:prstGeom>
          <a:ln>
            <a:noFill/>
          </a:ln>
        </p:spPr>
      </p:pic>
      <p:pic>
        <p:nvPicPr>
          <p:cNvPr id="741" name="Bild 6" descr=""/>
          <p:cNvPicPr/>
          <p:nvPr/>
        </p:nvPicPr>
        <p:blipFill>
          <a:blip r:embed="rId2"/>
          <a:stretch/>
        </p:blipFill>
        <p:spPr>
          <a:xfrm>
            <a:off x="8218440" y="324720"/>
            <a:ext cx="605520" cy="317520"/>
          </a:xfrm>
          <a:prstGeom prst="rect">
            <a:avLst/>
          </a:prstGeom>
          <a:ln w="12600">
            <a:noFill/>
          </a:ln>
        </p:spPr>
      </p:pic>
      <p:sp>
        <p:nvSpPr>
          <p:cNvPr id="742" name="CustomShape 2"/>
          <p:cNvSpPr/>
          <p:nvPr/>
        </p:nvSpPr>
        <p:spPr>
          <a:xfrm>
            <a:off x="358920" y="6484320"/>
            <a:ext cx="7877520" cy="2707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ctr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Kellerer, Wolfgang, Prof. Dr.-Ing. (TUM) | WSN Winter 18 | Final Project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743" name="CustomShape 3"/>
          <p:cNvSpPr/>
          <p:nvPr/>
        </p:nvSpPr>
        <p:spPr>
          <a:xfrm>
            <a:off x="294480" y="274320"/>
            <a:ext cx="7476480" cy="384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1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Graphical User Interface</a:t>
            </a:r>
            <a:endParaRPr b="0" lang="en-US" sz="2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03" dur="indefinite" restart="never" nodeType="tmRoot">
          <p:childTnLst>
            <p:seq>
              <p:cTn id="10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CustomShape 1"/>
          <p:cNvSpPr/>
          <p:nvPr/>
        </p:nvSpPr>
        <p:spPr>
          <a:xfrm>
            <a:off x="8529120" y="6441840"/>
            <a:ext cx="270720" cy="2613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/>
          <a:p>
            <a:pPr algn="r">
              <a:lnSpc>
                <a:spcPct val="100000"/>
              </a:lnSpc>
            </a:pPr>
            <a:fld id="{0FA86691-C860-483A-A871-9ED0CA90ADD4}" type="slidenum">
              <a:rPr b="0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19</a:t>
            </a:fld>
            <a:endParaRPr b="0" lang="en-US" sz="1200" spc="-1" strike="noStrike">
              <a:latin typeface="Arial"/>
            </a:endParaRPr>
          </a:p>
        </p:txBody>
      </p:sp>
      <p:pic>
        <p:nvPicPr>
          <p:cNvPr id="745" name="Resim 703" descr=""/>
          <p:cNvPicPr/>
          <p:nvPr/>
        </p:nvPicPr>
        <p:blipFill>
          <a:blip r:embed="rId1"/>
          <a:stretch/>
        </p:blipFill>
        <p:spPr>
          <a:xfrm>
            <a:off x="972000" y="824760"/>
            <a:ext cx="7197480" cy="5205960"/>
          </a:xfrm>
          <a:prstGeom prst="rect">
            <a:avLst/>
          </a:prstGeom>
          <a:ln>
            <a:noFill/>
          </a:ln>
        </p:spPr>
      </p:pic>
      <p:pic>
        <p:nvPicPr>
          <p:cNvPr id="746" name="Bild 6" descr=""/>
          <p:cNvPicPr/>
          <p:nvPr/>
        </p:nvPicPr>
        <p:blipFill>
          <a:blip r:embed="rId2"/>
          <a:stretch/>
        </p:blipFill>
        <p:spPr>
          <a:xfrm>
            <a:off x="8218440" y="324720"/>
            <a:ext cx="605520" cy="317520"/>
          </a:xfrm>
          <a:prstGeom prst="rect">
            <a:avLst/>
          </a:prstGeom>
          <a:ln w="12600">
            <a:noFill/>
          </a:ln>
        </p:spPr>
      </p:pic>
      <p:sp>
        <p:nvSpPr>
          <p:cNvPr id="747" name="CustomShape 2"/>
          <p:cNvSpPr/>
          <p:nvPr/>
        </p:nvSpPr>
        <p:spPr>
          <a:xfrm>
            <a:off x="358920" y="6484320"/>
            <a:ext cx="7877520" cy="2707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ctr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Kellerer, Wolfgang, Prof. Dr.-Ing. (TUM) | WSN Winter 18 | Final Project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748" name="CustomShape 3"/>
          <p:cNvSpPr/>
          <p:nvPr/>
        </p:nvSpPr>
        <p:spPr>
          <a:xfrm>
            <a:off x="294480" y="274320"/>
            <a:ext cx="7476480" cy="384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1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Graphical User Interface</a:t>
            </a:r>
            <a:endParaRPr b="0" lang="en-US" sz="2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05" dur="indefinite" restart="never" nodeType="tmRoot">
          <p:childTnLst>
            <p:seq>
              <p:cTn id="10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CustomShape 1"/>
          <p:cNvSpPr/>
          <p:nvPr/>
        </p:nvSpPr>
        <p:spPr>
          <a:xfrm>
            <a:off x="8529120" y="6441840"/>
            <a:ext cx="270720" cy="2613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/>
          <a:p>
            <a:pPr algn="r">
              <a:lnSpc>
                <a:spcPct val="100000"/>
              </a:lnSpc>
            </a:pPr>
            <a:fld id="{44629E1C-D09A-43DE-8783-874E1CC65B80}" type="slidenum">
              <a:rPr b="0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19</a:t>
            </a:fld>
            <a:endParaRPr b="0" lang="en-US" sz="1200" spc="-1" strike="noStrike">
              <a:latin typeface="Arial"/>
            </a:endParaRPr>
          </a:p>
        </p:txBody>
      </p:sp>
      <p:pic>
        <p:nvPicPr>
          <p:cNvPr id="750" name="Resim 708" descr=""/>
          <p:cNvPicPr/>
          <p:nvPr/>
        </p:nvPicPr>
        <p:blipFill>
          <a:blip r:embed="rId1"/>
          <a:stretch/>
        </p:blipFill>
        <p:spPr>
          <a:xfrm>
            <a:off x="972000" y="824760"/>
            <a:ext cx="7197480" cy="5205960"/>
          </a:xfrm>
          <a:prstGeom prst="rect">
            <a:avLst/>
          </a:prstGeom>
          <a:ln>
            <a:noFill/>
          </a:ln>
        </p:spPr>
      </p:pic>
      <p:pic>
        <p:nvPicPr>
          <p:cNvPr id="751" name="Bild 6" descr=""/>
          <p:cNvPicPr/>
          <p:nvPr/>
        </p:nvPicPr>
        <p:blipFill>
          <a:blip r:embed="rId2"/>
          <a:stretch/>
        </p:blipFill>
        <p:spPr>
          <a:xfrm>
            <a:off x="8218440" y="324720"/>
            <a:ext cx="605520" cy="317520"/>
          </a:xfrm>
          <a:prstGeom prst="rect">
            <a:avLst/>
          </a:prstGeom>
          <a:ln w="12600">
            <a:noFill/>
          </a:ln>
        </p:spPr>
      </p:pic>
      <p:sp>
        <p:nvSpPr>
          <p:cNvPr id="752" name="CustomShape 2"/>
          <p:cNvSpPr/>
          <p:nvPr/>
        </p:nvSpPr>
        <p:spPr>
          <a:xfrm>
            <a:off x="358920" y="6484320"/>
            <a:ext cx="7877520" cy="2707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ctr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Kellerer, Wolfgang, Prof. Dr.-Ing. (TUM) | WSN Winter 18 | Final Project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753" name="CustomShape 3"/>
          <p:cNvSpPr/>
          <p:nvPr/>
        </p:nvSpPr>
        <p:spPr>
          <a:xfrm>
            <a:off x="294480" y="274320"/>
            <a:ext cx="7476480" cy="384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1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Graphical User Interface</a:t>
            </a:r>
            <a:endParaRPr b="0" lang="en-US" sz="2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07" dur="indefinite" restart="never" nodeType="tmRoot">
          <p:childTnLst>
            <p:seq>
              <p:cTn id="10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CustomShape 1"/>
          <p:cNvSpPr/>
          <p:nvPr/>
        </p:nvSpPr>
        <p:spPr>
          <a:xfrm>
            <a:off x="8529120" y="6441840"/>
            <a:ext cx="270720" cy="2613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/>
          <a:p>
            <a:pPr algn="r">
              <a:lnSpc>
                <a:spcPct val="100000"/>
              </a:lnSpc>
            </a:pPr>
            <a:fld id="{39973058-EE34-4892-A716-62BD08C04A2A}" type="slidenum">
              <a:rPr b="0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19</a:t>
            </a:fld>
            <a:endParaRPr b="0" lang="en-US" sz="1200" spc="-1" strike="noStrike">
              <a:latin typeface="Arial"/>
            </a:endParaRPr>
          </a:p>
        </p:txBody>
      </p:sp>
      <p:pic>
        <p:nvPicPr>
          <p:cNvPr id="755" name="Resim 713" descr=""/>
          <p:cNvPicPr/>
          <p:nvPr/>
        </p:nvPicPr>
        <p:blipFill>
          <a:blip r:embed="rId1"/>
          <a:stretch/>
        </p:blipFill>
        <p:spPr>
          <a:xfrm>
            <a:off x="972000" y="824760"/>
            <a:ext cx="7197480" cy="5205960"/>
          </a:xfrm>
          <a:prstGeom prst="rect">
            <a:avLst/>
          </a:prstGeom>
          <a:ln>
            <a:noFill/>
          </a:ln>
        </p:spPr>
      </p:pic>
      <p:pic>
        <p:nvPicPr>
          <p:cNvPr id="756" name="Bild 6" descr=""/>
          <p:cNvPicPr/>
          <p:nvPr/>
        </p:nvPicPr>
        <p:blipFill>
          <a:blip r:embed="rId2"/>
          <a:stretch/>
        </p:blipFill>
        <p:spPr>
          <a:xfrm>
            <a:off x="8218440" y="324720"/>
            <a:ext cx="605520" cy="317520"/>
          </a:xfrm>
          <a:prstGeom prst="rect">
            <a:avLst/>
          </a:prstGeom>
          <a:ln w="12600">
            <a:noFill/>
          </a:ln>
        </p:spPr>
      </p:pic>
      <p:sp>
        <p:nvSpPr>
          <p:cNvPr id="757" name="CustomShape 2"/>
          <p:cNvSpPr/>
          <p:nvPr/>
        </p:nvSpPr>
        <p:spPr>
          <a:xfrm>
            <a:off x="358920" y="6484320"/>
            <a:ext cx="7877520" cy="2707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ctr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Kellerer, Wolfgang, Prof. Dr.-Ing. (TUM) | WSN Winter 18 | Final Project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758" name="CustomShape 3"/>
          <p:cNvSpPr/>
          <p:nvPr/>
        </p:nvSpPr>
        <p:spPr>
          <a:xfrm>
            <a:off x="294480" y="274320"/>
            <a:ext cx="7476480" cy="384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1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Graphical User Interface</a:t>
            </a:r>
            <a:endParaRPr b="0" lang="en-US" sz="2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09" dur="indefinite" restart="never" nodeType="tmRoot">
          <p:childTnLst>
            <p:seq>
              <p:cTn id="1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CustomShape 1"/>
          <p:cNvSpPr/>
          <p:nvPr/>
        </p:nvSpPr>
        <p:spPr>
          <a:xfrm>
            <a:off x="8529120" y="6441840"/>
            <a:ext cx="270720" cy="2613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/>
          <a:p>
            <a:pPr algn="r">
              <a:lnSpc>
                <a:spcPct val="100000"/>
              </a:lnSpc>
            </a:pPr>
            <a:fld id="{C8111419-AEE9-4149-8132-F2A055E95759}" type="slidenum">
              <a:rPr b="0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19</a:t>
            </a:fld>
            <a:endParaRPr b="0" lang="en-US" sz="1200" spc="-1" strike="noStrike">
              <a:latin typeface="Arial"/>
            </a:endParaRPr>
          </a:p>
        </p:txBody>
      </p:sp>
      <p:pic>
        <p:nvPicPr>
          <p:cNvPr id="760" name="Resim 718" descr=""/>
          <p:cNvPicPr/>
          <p:nvPr/>
        </p:nvPicPr>
        <p:blipFill>
          <a:blip r:embed="rId1"/>
          <a:stretch/>
        </p:blipFill>
        <p:spPr>
          <a:xfrm>
            <a:off x="972000" y="824760"/>
            <a:ext cx="7197480" cy="5205960"/>
          </a:xfrm>
          <a:prstGeom prst="rect">
            <a:avLst/>
          </a:prstGeom>
          <a:ln>
            <a:noFill/>
          </a:ln>
        </p:spPr>
      </p:pic>
      <p:sp>
        <p:nvSpPr>
          <p:cNvPr id="761" name="CustomShape 2"/>
          <p:cNvSpPr/>
          <p:nvPr/>
        </p:nvSpPr>
        <p:spPr>
          <a:xfrm>
            <a:off x="3496320" y="1174320"/>
            <a:ext cx="1094760" cy="1011240"/>
          </a:xfrm>
          <a:prstGeom prst="rect">
            <a:avLst/>
          </a:prstGeom>
          <a:noFill/>
          <a:ln w="1908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62" name="CustomShape 3"/>
          <p:cNvSpPr/>
          <p:nvPr/>
        </p:nvSpPr>
        <p:spPr>
          <a:xfrm>
            <a:off x="972000" y="2194560"/>
            <a:ext cx="2466360" cy="454680"/>
          </a:xfrm>
          <a:prstGeom prst="wedgeRoundRectCallout">
            <a:avLst>
              <a:gd name="adj1" fmla="val 52157"/>
              <a:gd name="adj2" fmla="val -229777"/>
              <a:gd name="adj3" fmla="val 16667"/>
            </a:avLst>
          </a:prstGeom>
          <a:solidFill>
            <a:srgbClr val="ffd8ce"/>
          </a:solidFill>
          <a:ln>
            <a:solidFill>
              <a:srgbClr val="ff000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Collision warning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63" name="CustomShape 4"/>
          <p:cNvSpPr/>
          <p:nvPr/>
        </p:nvSpPr>
        <p:spPr>
          <a:xfrm>
            <a:off x="3494160" y="2245680"/>
            <a:ext cx="1094760" cy="593640"/>
          </a:xfrm>
          <a:prstGeom prst="rect">
            <a:avLst/>
          </a:prstGeom>
          <a:noFill/>
          <a:ln w="1908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64" name="CustomShape 5"/>
          <p:cNvSpPr/>
          <p:nvPr/>
        </p:nvSpPr>
        <p:spPr>
          <a:xfrm>
            <a:off x="4846320" y="3657600"/>
            <a:ext cx="4112280" cy="454680"/>
          </a:xfrm>
          <a:prstGeom prst="wedgeRoundRectCallout">
            <a:avLst>
              <a:gd name="adj1" fmla="val -55953"/>
              <a:gd name="adj2" fmla="val -236069"/>
              <a:gd name="adj3" fmla="val 16667"/>
            </a:avLst>
          </a:prstGeom>
          <a:solidFill>
            <a:srgbClr val="ffd8ce"/>
          </a:solidFill>
          <a:ln>
            <a:solidFill>
              <a:srgbClr val="ff000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Send message to collided MU enabled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765" name="Bild 6" descr=""/>
          <p:cNvPicPr/>
          <p:nvPr/>
        </p:nvPicPr>
        <p:blipFill>
          <a:blip r:embed="rId2"/>
          <a:stretch/>
        </p:blipFill>
        <p:spPr>
          <a:xfrm>
            <a:off x="8218440" y="324720"/>
            <a:ext cx="605520" cy="317520"/>
          </a:xfrm>
          <a:prstGeom prst="rect">
            <a:avLst/>
          </a:prstGeom>
          <a:ln w="12600">
            <a:noFill/>
          </a:ln>
        </p:spPr>
      </p:pic>
      <p:sp>
        <p:nvSpPr>
          <p:cNvPr id="766" name="CustomShape 6"/>
          <p:cNvSpPr/>
          <p:nvPr/>
        </p:nvSpPr>
        <p:spPr>
          <a:xfrm>
            <a:off x="358920" y="6484320"/>
            <a:ext cx="7877520" cy="2707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ctr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Kellerer, Wolfgang, Prof. Dr.-Ing. (TUM) | WSN Winter 18 | Final Project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767" name="CustomShape 7"/>
          <p:cNvSpPr/>
          <p:nvPr/>
        </p:nvSpPr>
        <p:spPr>
          <a:xfrm>
            <a:off x="294480" y="274320"/>
            <a:ext cx="7476480" cy="384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1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Graphical User Interface</a:t>
            </a:r>
            <a:endParaRPr b="0" lang="en-US" sz="2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11" dur="indefinite" restart="never" nodeType="tmRoot">
          <p:childTnLst>
            <p:seq>
              <p:cTn id="1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CustomShape 1"/>
          <p:cNvSpPr/>
          <p:nvPr/>
        </p:nvSpPr>
        <p:spPr>
          <a:xfrm>
            <a:off x="8529120" y="6441840"/>
            <a:ext cx="270720" cy="2613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/>
          <a:p>
            <a:pPr algn="r">
              <a:lnSpc>
                <a:spcPct val="100000"/>
              </a:lnSpc>
            </a:pPr>
            <a:fld id="{0CDF2D06-992D-4F2C-B7EB-BE9E432218D2}" type="slidenum">
              <a:rPr b="0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19</a:t>
            </a:fld>
            <a:endParaRPr b="0" lang="en-US" sz="1200" spc="-1" strike="noStrike">
              <a:latin typeface="Arial"/>
            </a:endParaRPr>
          </a:p>
        </p:txBody>
      </p:sp>
      <p:pic>
        <p:nvPicPr>
          <p:cNvPr id="769" name="Resim 727" descr=""/>
          <p:cNvPicPr/>
          <p:nvPr/>
        </p:nvPicPr>
        <p:blipFill>
          <a:blip r:embed="rId1"/>
          <a:stretch/>
        </p:blipFill>
        <p:spPr>
          <a:xfrm>
            <a:off x="972000" y="824760"/>
            <a:ext cx="7197480" cy="5205960"/>
          </a:xfrm>
          <a:prstGeom prst="rect">
            <a:avLst/>
          </a:prstGeom>
          <a:ln>
            <a:noFill/>
          </a:ln>
        </p:spPr>
      </p:pic>
      <p:sp>
        <p:nvSpPr>
          <p:cNvPr id="770" name="CustomShape 2"/>
          <p:cNvSpPr/>
          <p:nvPr/>
        </p:nvSpPr>
        <p:spPr>
          <a:xfrm>
            <a:off x="2317320" y="3947760"/>
            <a:ext cx="271800" cy="266760"/>
          </a:xfrm>
          <a:prstGeom prst="rect">
            <a:avLst/>
          </a:prstGeom>
          <a:noFill/>
          <a:ln w="1908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71" name="CustomShape 3"/>
          <p:cNvSpPr/>
          <p:nvPr/>
        </p:nvSpPr>
        <p:spPr>
          <a:xfrm>
            <a:off x="2107800" y="5212080"/>
            <a:ext cx="3467520" cy="454680"/>
          </a:xfrm>
          <a:prstGeom prst="wedgeRoundRectCallout">
            <a:avLst>
              <a:gd name="adj1" fmla="val -39763"/>
              <a:gd name="adj2" fmla="val -267226"/>
              <a:gd name="adj3" fmla="val 16667"/>
            </a:avLst>
          </a:prstGeom>
          <a:solidFill>
            <a:srgbClr val="ffd8ce"/>
          </a:solidFill>
          <a:ln>
            <a:solidFill>
              <a:srgbClr val="ff000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Most probable sector of collision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772" name="Bild 6" descr=""/>
          <p:cNvPicPr/>
          <p:nvPr/>
        </p:nvPicPr>
        <p:blipFill>
          <a:blip r:embed="rId2"/>
          <a:stretch/>
        </p:blipFill>
        <p:spPr>
          <a:xfrm>
            <a:off x="8218440" y="324720"/>
            <a:ext cx="605520" cy="317520"/>
          </a:xfrm>
          <a:prstGeom prst="rect">
            <a:avLst/>
          </a:prstGeom>
          <a:ln w="12600">
            <a:noFill/>
          </a:ln>
        </p:spPr>
      </p:pic>
      <p:sp>
        <p:nvSpPr>
          <p:cNvPr id="773" name="CustomShape 4"/>
          <p:cNvSpPr/>
          <p:nvPr/>
        </p:nvSpPr>
        <p:spPr>
          <a:xfrm>
            <a:off x="358920" y="6484320"/>
            <a:ext cx="7877520" cy="2707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ctr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Kellerer, Wolfgang, Prof. Dr.-Ing. (TUM) | WSN Winter 18 | Final Project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774" name="CustomShape 5"/>
          <p:cNvSpPr/>
          <p:nvPr/>
        </p:nvSpPr>
        <p:spPr>
          <a:xfrm>
            <a:off x="294480" y="274320"/>
            <a:ext cx="7476480" cy="384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1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Graphical User Interface</a:t>
            </a:r>
            <a:endParaRPr b="0" lang="en-US" sz="2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13" dur="indefinite" restart="never" nodeType="tmRoot">
          <p:childTnLst>
            <p:seq>
              <p:cTn id="1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CustomShape 1"/>
          <p:cNvSpPr/>
          <p:nvPr/>
        </p:nvSpPr>
        <p:spPr>
          <a:xfrm>
            <a:off x="358920" y="1266120"/>
            <a:ext cx="8419680" cy="49993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/>
          <a:p>
            <a:pPr marL="216000" indent="-215280">
              <a:lnSpc>
                <a:spcPct val="125000"/>
              </a:lnSpc>
              <a:buClr>
                <a:srgbClr val="0049fe"/>
              </a:buClr>
              <a:buFont typeface="Wingdings" charset="2"/>
              <a:buChar char=""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Intelligent Transportation System with Wireless Sensor Networks, by using Zolertia ™ Re-Mote wireless motes</a:t>
            </a:r>
            <a:endParaRPr b="0" lang="en-US" sz="1600" spc="-1" strike="noStrike">
              <a:latin typeface="Arial"/>
            </a:endParaRPr>
          </a:p>
          <a:p>
            <a:pPr lvl="1" marL="432000" indent="-215280">
              <a:lnSpc>
                <a:spcPct val="125000"/>
              </a:lnSpc>
              <a:buClr>
                <a:srgbClr val="0049fe"/>
              </a:buClr>
              <a:buSzPct val="75000"/>
              <a:buFont typeface="Monotype Sorts" charset="2"/>
              <a:buChar char=""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support IEEE Std. 802.15.4 specification for Low-Rate Wireless Personal Area Networks(LR-WPANSs)</a:t>
            </a:r>
            <a:endParaRPr b="0" lang="en-US" sz="1600" spc="-1" strike="noStrike">
              <a:latin typeface="Arial"/>
            </a:endParaRPr>
          </a:p>
          <a:p>
            <a:pPr marL="216000" indent="-215280">
              <a:lnSpc>
                <a:spcPct val="125000"/>
              </a:lnSpc>
              <a:buClr>
                <a:srgbClr val="0049fe"/>
              </a:buClr>
              <a:buFont typeface="Wingdings" charset="2"/>
              <a:buChar char=""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Aims </a:t>
            </a:r>
            <a:endParaRPr b="0" lang="en-US" sz="1600" spc="-1" strike="noStrike">
              <a:latin typeface="Arial"/>
            </a:endParaRPr>
          </a:p>
          <a:p>
            <a:pPr lvl="1" marL="432000" indent="-215280">
              <a:lnSpc>
                <a:spcPct val="125000"/>
              </a:lnSpc>
              <a:buClr>
                <a:srgbClr val="0049fe"/>
              </a:buClr>
              <a:buSzPct val="75000"/>
              <a:buFont typeface="Monotype Sorts" charset="2"/>
              <a:buChar char=""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reduction of the cost by estimating traffic congestion on the road</a:t>
            </a:r>
            <a:endParaRPr b="0" lang="en-US" sz="1600" spc="-1" strike="noStrike">
              <a:latin typeface="Arial"/>
            </a:endParaRPr>
          </a:p>
          <a:p>
            <a:pPr lvl="1" marL="432000" indent="-215280">
              <a:lnSpc>
                <a:spcPct val="125000"/>
              </a:lnSpc>
              <a:buClr>
                <a:srgbClr val="0049fe"/>
              </a:buClr>
              <a:buSzPct val="75000"/>
              <a:buFont typeface="Monotype Sorts" charset="2"/>
              <a:buChar char=""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Sense the accident as soon as possible</a:t>
            </a:r>
            <a:endParaRPr b="0" lang="en-US" sz="1600" spc="-1" strike="noStrike">
              <a:latin typeface="Arial"/>
            </a:endParaRPr>
          </a:p>
          <a:p>
            <a:pPr lvl="1" marL="432000" indent="-215280">
              <a:lnSpc>
                <a:spcPct val="125000"/>
              </a:lnSpc>
              <a:buClr>
                <a:srgbClr val="0049fe"/>
              </a:buClr>
              <a:buSzPct val="75000"/>
              <a:buFont typeface="Monotype Sorts" charset="2"/>
              <a:buChar char=""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Early intervention to emergencies, saving more lives</a:t>
            </a:r>
            <a:endParaRPr b="0" lang="en-US" sz="1600" spc="-1" strike="noStrike">
              <a:latin typeface="Arial"/>
            </a:endParaRPr>
          </a:p>
          <a:p>
            <a:pPr lvl="1" marL="432000" indent="-215280">
              <a:lnSpc>
                <a:spcPct val="125000"/>
              </a:lnSpc>
              <a:buClr>
                <a:srgbClr val="0049fe"/>
              </a:buClr>
              <a:buSzPct val="75000"/>
              <a:buFont typeface="Monotype Sorts" charset="2"/>
              <a:buChar char=""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Warn other cars on the road about the accident</a:t>
            </a:r>
            <a:endParaRPr b="0" lang="en-US" sz="1600" spc="-1" strike="noStrike">
              <a:latin typeface="Arial"/>
            </a:endParaRPr>
          </a:p>
          <a:p>
            <a:pPr marL="216000" indent="-215280">
              <a:lnSpc>
                <a:spcPct val="125000"/>
              </a:lnSpc>
              <a:buClr>
                <a:srgbClr val="0049fe"/>
              </a:buClr>
              <a:buFont typeface="Wingdings" charset="2"/>
              <a:buChar char=""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Characteristics</a:t>
            </a: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 of the network</a:t>
            </a:r>
            <a:endParaRPr b="0" lang="en-US" sz="1600" spc="-1" strike="noStrike">
              <a:latin typeface="Arial"/>
            </a:endParaRPr>
          </a:p>
          <a:p>
            <a:pPr lvl="1" marL="457200" indent="-240480">
              <a:lnSpc>
                <a:spcPct val="125000"/>
              </a:lnSpc>
              <a:buClr>
                <a:srgbClr val="0049fe"/>
              </a:buClr>
              <a:buSzPct val="75000"/>
              <a:buFont typeface="Monotype Sorts" charset="2"/>
              <a:buChar char=""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Low delay</a:t>
            </a:r>
            <a:endParaRPr b="0" lang="en-US" sz="1600" spc="-1" strike="noStrike">
              <a:latin typeface="Arial"/>
            </a:endParaRPr>
          </a:p>
          <a:p>
            <a:pPr lvl="1" marL="457200" indent="-240480">
              <a:lnSpc>
                <a:spcPct val="125000"/>
              </a:lnSpc>
              <a:buClr>
                <a:srgbClr val="0049fe"/>
              </a:buClr>
              <a:buSzPct val="75000"/>
              <a:buFont typeface="Monotype Sorts" charset="2"/>
              <a:buChar char=""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High reliability</a:t>
            </a:r>
            <a:endParaRPr b="0" lang="en-US" sz="1600" spc="-1" strike="noStrike">
              <a:latin typeface="Arial"/>
            </a:endParaRPr>
          </a:p>
          <a:p>
            <a:pPr marL="216000" indent="-215280">
              <a:lnSpc>
                <a:spcPct val="125000"/>
              </a:lnSpc>
              <a:buClr>
                <a:srgbClr val="0049fe"/>
              </a:buClr>
              <a:buFont typeface="Wingdings" charset="2"/>
              <a:buChar char=""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The first thing we need to provide clear communication between nodes is the routing.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61" name="CustomShape 2"/>
          <p:cNvSpPr/>
          <p:nvPr/>
        </p:nvSpPr>
        <p:spPr>
          <a:xfrm>
            <a:off x="294120" y="274680"/>
            <a:ext cx="4002120" cy="546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600" spc="-1" strike="noStrike">
                <a:solidFill>
                  <a:srgbClr val="000000"/>
                </a:solidFill>
                <a:latin typeface="Arial"/>
                <a:ea typeface="Arial"/>
              </a:rPr>
              <a:t>Introduction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262" name="CustomShape 3"/>
          <p:cNvSpPr/>
          <p:nvPr/>
        </p:nvSpPr>
        <p:spPr>
          <a:xfrm>
            <a:off x="8614080" y="6468120"/>
            <a:ext cx="186840" cy="2620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/>
          <a:p>
            <a:pPr algn="r">
              <a:lnSpc>
                <a:spcPct val="100000"/>
              </a:lnSpc>
            </a:pPr>
            <a:fld id="{0D9EE308-D99B-4FCE-9BD4-4848B83B97D1}" type="slidenum">
              <a:rPr b="0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1</a:t>
            </a:fld>
            <a:endParaRPr b="0" lang="en-US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CustomShape 1"/>
          <p:cNvSpPr/>
          <p:nvPr/>
        </p:nvSpPr>
        <p:spPr>
          <a:xfrm>
            <a:off x="8529120" y="6441840"/>
            <a:ext cx="270720" cy="2613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/>
          <a:p>
            <a:pPr algn="r">
              <a:lnSpc>
                <a:spcPct val="100000"/>
              </a:lnSpc>
            </a:pPr>
            <a:fld id="{4D60F09C-7104-4D49-AD00-335F5E8ECE80}" type="slidenum">
              <a:rPr b="0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19</a:t>
            </a:fld>
            <a:endParaRPr b="0" lang="en-US" sz="1200" spc="-1" strike="noStrike">
              <a:latin typeface="Arial"/>
            </a:endParaRPr>
          </a:p>
        </p:txBody>
      </p:sp>
      <p:pic>
        <p:nvPicPr>
          <p:cNvPr id="776" name="Resim 734" descr=""/>
          <p:cNvPicPr/>
          <p:nvPr/>
        </p:nvPicPr>
        <p:blipFill>
          <a:blip r:embed="rId1"/>
          <a:stretch/>
        </p:blipFill>
        <p:spPr>
          <a:xfrm>
            <a:off x="972000" y="824760"/>
            <a:ext cx="7197480" cy="5205960"/>
          </a:xfrm>
          <a:prstGeom prst="rect">
            <a:avLst/>
          </a:prstGeom>
          <a:ln>
            <a:noFill/>
          </a:ln>
        </p:spPr>
      </p:pic>
      <p:sp>
        <p:nvSpPr>
          <p:cNvPr id="777" name="CustomShape 2"/>
          <p:cNvSpPr/>
          <p:nvPr/>
        </p:nvSpPr>
        <p:spPr>
          <a:xfrm>
            <a:off x="1092960" y="1380240"/>
            <a:ext cx="1180080" cy="957600"/>
          </a:xfrm>
          <a:prstGeom prst="rect">
            <a:avLst/>
          </a:prstGeom>
          <a:noFill/>
          <a:ln w="1908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78" name="CustomShape 3"/>
          <p:cNvSpPr/>
          <p:nvPr/>
        </p:nvSpPr>
        <p:spPr>
          <a:xfrm>
            <a:off x="2468880" y="3149280"/>
            <a:ext cx="4295160" cy="454680"/>
          </a:xfrm>
          <a:prstGeom prst="wedgeRoundRectCallout">
            <a:avLst>
              <a:gd name="adj1" fmla="val -54620"/>
              <a:gd name="adj2" fmla="val -290754"/>
              <a:gd name="adj3" fmla="val 16667"/>
            </a:avLst>
          </a:prstGeom>
          <a:solidFill>
            <a:srgbClr val="ffd8ce"/>
          </a:solidFill>
          <a:ln>
            <a:solidFill>
              <a:srgbClr val="ff000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Collided MU becomes part of the network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779" name="Bild 6" descr=""/>
          <p:cNvPicPr/>
          <p:nvPr/>
        </p:nvPicPr>
        <p:blipFill>
          <a:blip r:embed="rId2"/>
          <a:stretch/>
        </p:blipFill>
        <p:spPr>
          <a:xfrm>
            <a:off x="8218440" y="324720"/>
            <a:ext cx="605520" cy="317520"/>
          </a:xfrm>
          <a:prstGeom prst="rect">
            <a:avLst/>
          </a:prstGeom>
          <a:ln w="12600">
            <a:noFill/>
          </a:ln>
        </p:spPr>
      </p:pic>
      <p:sp>
        <p:nvSpPr>
          <p:cNvPr id="780" name="CustomShape 4"/>
          <p:cNvSpPr/>
          <p:nvPr/>
        </p:nvSpPr>
        <p:spPr>
          <a:xfrm>
            <a:off x="358920" y="6484320"/>
            <a:ext cx="7877520" cy="2707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ctr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Kellerer, Wolfgang, Prof. Dr.-Ing. (TUM) | WSN Winter 18 | Final Project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781" name="CustomShape 5"/>
          <p:cNvSpPr/>
          <p:nvPr/>
        </p:nvSpPr>
        <p:spPr>
          <a:xfrm>
            <a:off x="294480" y="274320"/>
            <a:ext cx="7476480" cy="384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1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Graphical User Interface</a:t>
            </a:r>
            <a:endParaRPr b="0" lang="en-US" sz="2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15" dur="indefinite" restart="never" nodeType="tmRoot">
          <p:childTnLst>
            <p:seq>
              <p:cTn id="1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CustomShape 1"/>
          <p:cNvSpPr/>
          <p:nvPr/>
        </p:nvSpPr>
        <p:spPr>
          <a:xfrm>
            <a:off x="8529120" y="6441840"/>
            <a:ext cx="270720" cy="2613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/>
          <a:p>
            <a:pPr algn="r">
              <a:lnSpc>
                <a:spcPct val="100000"/>
              </a:lnSpc>
            </a:pPr>
            <a:fld id="{86556B17-F4B3-47FA-92EF-E8FDC97899C7}" type="slidenum">
              <a:rPr b="0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19</a:t>
            </a:fld>
            <a:endParaRPr b="0" lang="en-US" sz="1200" spc="-1" strike="noStrike">
              <a:latin typeface="Arial"/>
            </a:endParaRPr>
          </a:p>
        </p:txBody>
      </p:sp>
      <p:pic>
        <p:nvPicPr>
          <p:cNvPr id="783" name="Resim 741" descr=""/>
          <p:cNvPicPr/>
          <p:nvPr/>
        </p:nvPicPr>
        <p:blipFill>
          <a:blip r:embed="rId1"/>
          <a:stretch/>
        </p:blipFill>
        <p:spPr>
          <a:xfrm>
            <a:off x="972000" y="824760"/>
            <a:ext cx="7197480" cy="5205960"/>
          </a:xfrm>
          <a:prstGeom prst="rect">
            <a:avLst/>
          </a:prstGeom>
          <a:ln>
            <a:noFill/>
          </a:ln>
        </p:spPr>
      </p:pic>
      <p:sp>
        <p:nvSpPr>
          <p:cNvPr id="784" name="CustomShape 2"/>
          <p:cNvSpPr/>
          <p:nvPr/>
        </p:nvSpPr>
        <p:spPr>
          <a:xfrm>
            <a:off x="3489840" y="2858040"/>
            <a:ext cx="1094760" cy="344520"/>
          </a:xfrm>
          <a:prstGeom prst="rect">
            <a:avLst/>
          </a:prstGeom>
          <a:noFill/>
          <a:ln w="1908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85" name="CustomShape 3"/>
          <p:cNvSpPr/>
          <p:nvPr/>
        </p:nvSpPr>
        <p:spPr>
          <a:xfrm>
            <a:off x="5303520" y="3931920"/>
            <a:ext cx="2923560" cy="454680"/>
          </a:xfrm>
          <a:prstGeom prst="wedgeRoundRectCallout">
            <a:avLst>
              <a:gd name="adj1" fmla="val -74513"/>
              <a:gd name="adj2" fmla="val -240949"/>
              <a:gd name="adj3" fmla="val 16667"/>
            </a:avLst>
          </a:prstGeom>
          <a:solidFill>
            <a:srgbClr val="ffd8ce"/>
          </a:solidFill>
          <a:ln>
            <a:solidFill>
              <a:srgbClr val="ff000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Reply message from MU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786" name="Bild 6" descr=""/>
          <p:cNvPicPr/>
          <p:nvPr/>
        </p:nvPicPr>
        <p:blipFill>
          <a:blip r:embed="rId2"/>
          <a:stretch/>
        </p:blipFill>
        <p:spPr>
          <a:xfrm>
            <a:off x="8218440" y="324720"/>
            <a:ext cx="605520" cy="317520"/>
          </a:xfrm>
          <a:prstGeom prst="rect">
            <a:avLst/>
          </a:prstGeom>
          <a:ln w="12600">
            <a:noFill/>
          </a:ln>
        </p:spPr>
      </p:pic>
      <p:sp>
        <p:nvSpPr>
          <p:cNvPr id="787" name="CustomShape 4"/>
          <p:cNvSpPr/>
          <p:nvPr/>
        </p:nvSpPr>
        <p:spPr>
          <a:xfrm>
            <a:off x="358920" y="6484320"/>
            <a:ext cx="7877520" cy="2707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ctr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Kellerer, Wolfgang, Prof. Dr.-Ing. (TUM) | WSN Winter 18 | Final Project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788" name="CustomShape 5"/>
          <p:cNvSpPr/>
          <p:nvPr/>
        </p:nvSpPr>
        <p:spPr>
          <a:xfrm>
            <a:off x="294480" y="274320"/>
            <a:ext cx="7476480" cy="384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1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Graphical User Interface</a:t>
            </a:r>
            <a:endParaRPr b="0" lang="en-US" sz="2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17" dur="indefinite" restart="never" nodeType="tmRoot">
          <p:childTnLst>
            <p:seq>
              <p:cTn id="1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CustomShape 1"/>
          <p:cNvSpPr/>
          <p:nvPr/>
        </p:nvSpPr>
        <p:spPr>
          <a:xfrm>
            <a:off x="8529120" y="6441840"/>
            <a:ext cx="270720" cy="2613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/>
          <a:p>
            <a:pPr algn="r">
              <a:lnSpc>
                <a:spcPct val="100000"/>
              </a:lnSpc>
            </a:pPr>
            <a:fld id="{F57B19F2-4743-40E3-867B-F9B36BE1C94B}" type="slidenum">
              <a:rPr b="0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19</a:t>
            </a:fld>
            <a:endParaRPr b="0" lang="en-US" sz="1200" spc="-1" strike="noStrike">
              <a:latin typeface="Arial"/>
            </a:endParaRPr>
          </a:p>
        </p:txBody>
      </p:sp>
      <p:pic>
        <p:nvPicPr>
          <p:cNvPr id="790" name="Resim 753" descr=""/>
          <p:cNvPicPr/>
          <p:nvPr/>
        </p:nvPicPr>
        <p:blipFill>
          <a:blip r:embed="rId1"/>
          <a:stretch/>
        </p:blipFill>
        <p:spPr>
          <a:xfrm>
            <a:off x="972000" y="824760"/>
            <a:ext cx="7197480" cy="5205960"/>
          </a:xfrm>
          <a:prstGeom prst="rect">
            <a:avLst/>
          </a:prstGeom>
          <a:ln>
            <a:noFill/>
          </a:ln>
        </p:spPr>
      </p:pic>
      <p:sp>
        <p:nvSpPr>
          <p:cNvPr id="791" name="CustomShape 2"/>
          <p:cNvSpPr/>
          <p:nvPr/>
        </p:nvSpPr>
        <p:spPr>
          <a:xfrm>
            <a:off x="3657600" y="3291840"/>
            <a:ext cx="820440" cy="271800"/>
          </a:xfrm>
          <a:prstGeom prst="rect">
            <a:avLst/>
          </a:prstGeom>
          <a:noFill/>
          <a:ln w="1908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92" name="CustomShape 3"/>
          <p:cNvSpPr/>
          <p:nvPr/>
        </p:nvSpPr>
        <p:spPr>
          <a:xfrm>
            <a:off x="4572000" y="2103120"/>
            <a:ext cx="4112280" cy="454680"/>
          </a:xfrm>
          <a:prstGeom prst="wedgeRoundRectCallout">
            <a:avLst>
              <a:gd name="adj1" fmla="val -52194"/>
              <a:gd name="adj2" fmla="val 213490"/>
              <a:gd name="adj3" fmla="val 16667"/>
            </a:avLst>
          </a:prstGeom>
          <a:solidFill>
            <a:srgbClr val="ffd8ce"/>
          </a:solidFill>
          <a:ln>
            <a:solidFill>
              <a:srgbClr val="ff000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Clear the collision after resolving it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93" name="CustomShape 4"/>
          <p:cNvSpPr/>
          <p:nvPr/>
        </p:nvSpPr>
        <p:spPr>
          <a:xfrm>
            <a:off x="1020600" y="1108080"/>
            <a:ext cx="2283480" cy="2192040"/>
          </a:xfrm>
          <a:prstGeom prst="rect">
            <a:avLst/>
          </a:prstGeom>
          <a:noFill/>
          <a:ln w="1908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94" name="CustomShape 5"/>
          <p:cNvSpPr/>
          <p:nvPr/>
        </p:nvSpPr>
        <p:spPr>
          <a:xfrm>
            <a:off x="1280160" y="4289040"/>
            <a:ext cx="3751200" cy="646200"/>
          </a:xfrm>
          <a:prstGeom prst="wedgeRoundRectCallout">
            <a:avLst>
              <a:gd name="adj1" fmla="val -16495"/>
              <a:gd name="adj2" fmla="val -201356"/>
              <a:gd name="adj3" fmla="val 16667"/>
            </a:avLst>
          </a:prstGeom>
          <a:solidFill>
            <a:srgbClr val="ffd8ce"/>
          </a:solidFill>
          <a:ln>
            <a:solidFill>
              <a:srgbClr val="ff000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Network removes the collided MU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Converges to normal routing mode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795" name="Bild 6" descr=""/>
          <p:cNvPicPr/>
          <p:nvPr/>
        </p:nvPicPr>
        <p:blipFill>
          <a:blip r:embed="rId2"/>
          <a:stretch/>
        </p:blipFill>
        <p:spPr>
          <a:xfrm>
            <a:off x="8218440" y="324720"/>
            <a:ext cx="605520" cy="317520"/>
          </a:xfrm>
          <a:prstGeom prst="rect">
            <a:avLst/>
          </a:prstGeom>
          <a:ln w="12600">
            <a:noFill/>
          </a:ln>
        </p:spPr>
      </p:pic>
      <p:sp>
        <p:nvSpPr>
          <p:cNvPr id="796" name="CustomShape 6"/>
          <p:cNvSpPr/>
          <p:nvPr/>
        </p:nvSpPr>
        <p:spPr>
          <a:xfrm>
            <a:off x="358920" y="6484320"/>
            <a:ext cx="7877520" cy="2707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ctr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Kellerer, Wolfgang, Prof. Dr.-Ing. (TUM) | WSN Winter 18 | Final Project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797" name="CustomShape 7"/>
          <p:cNvSpPr/>
          <p:nvPr/>
        </p:nvSpPr>
        <p:spPr>
          <a:xfrm>
            <a:off x="294480" y="274320"/>
            <a:ext cx="7476480" cy="384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1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Graphical User Interface</a:t>
            </a:r>
            <a:endParaRPr b="0" lang="en-US" sz="2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19" dur="indefinite" restart="never" nodeType="tmRoot">
          <p:childTnLst>
            <p:seq>
              <p:cTn id="12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CustomShape 1"/>
          <p:cNvSpPr/>
          <p:nvPr/>
        </p:nvSpPr>
        <p:spPr>
          <a:xfrm>
            <a:off x="8529120" y="6441840"/>
            <a:ext cx="270720" cy="2613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/>
          <a:p>
            <a:pPr algn="r">
              <a:lnSpc>
                <a:spcPct val="100000"/>
              </a:lnSpc>
            </a:pPr>
            <a:fld id="{8916CCE6-5FD9-4CCA-B33B-5D1635726F86}" type="slidenum">
              <a:rPr b="0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  <p:pic>
        <p:nvPicPr>
          <p:cNvPr id="799" name="Bild 6" descr=""/>
          <p:cNvPicPr/>
          <p:nvPr/>
        </p:nvPicPr>
        <p:blipFill>
          <a:blip r:embed="rId1"/>
          <a:stretch/>
        </p:blipFill>
        <p:spPr>
          <a:xfrm>
            <a:off x="8218440" y="324720"/>
            <a:ext cx="605520" cy="317520"/>
          </a:xfrm>
          <a:prstGeom prst="rect">
            <a:avLst/>
          </a:prstGeom>
          <a:ln w="12600">
            <a:noFill/>
          </a:ln>
        </p:spPr>
      </p:pic>
      <p:sp>
        <p:nvSpPr>
          <p:cNvPr id="800" name="CustomShape 2"/>
          <p:cNvSpPr/>
          <p:nvPr/>
        </p:nvSpPr>
        <p:spPr>
          <a:xfrm>
            <a:off x="358920" y="6484320"/>
            <a:ext cx="7877520" cy="2707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ctr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Kellerer, Wolfgang, Prof. Dr.-Ing. (TUM) | WSN Winter 18 | Final Project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801" name="CustomShape 3"/>
          <p:cNvSpPr/>
          <p:nvPr/>
        </p:nvSpPr>
        <p:spPr>
          <a:xfrm>
            <a:off x="294480" y="274320"/>
            <a:ext cx="7476480" cy="384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1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Conclusion</a:t>
            </a:r>
            <a:endParaRPr b="0" lang="en-US" sz="2100" spc="-1" strike="noStrike">
              <a:latin typeface="Arial"/>
            </a:endParaRPr>
          </a:p>
        </p:txBody>
      </p:sp>
      <p:sp>
        <p:nvSpPr>
          <p:cNvPr id="802" name="CustomShape 4"/>
          <p:cNvSpPr/>
          <p:nvPr/>
        </p:nvSpPr>
        <p:spPr>
          <a:xfrm>
            <a:off x="358920" y="1266120"/>
            <a:ext cx="8052480" cy="39448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/>
          <a:p>
            <a:pPr marL="216000" indent="-215280">
              <a:lnSpc>
                <a:spcPct val="125000"/>
              </a:lnSpc>
              <a:buClr>
                <a:srgbClr val="0049fe"/>
              </a:buClr>
              <a:buFont typeface="Wingdings" charset="2"/>
              <a:buChar char=""/>
            </a:pP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DSDV routing algorithm was implemented in the transportation system by using wireless sensor networks. </a:t>
            </a:r>
            <a:endParaRPr b="0" lang="en-US" sz="1800" spc="-1" strike="noStrike">
              <a:latin typeface="Arial"/>
            </a:endParaRPr>
          </a:p>
          <a:p>
            <a:pPr marL="216000" indent="-215280">
              <a:lnSpc>
                <a:spcPct val="125000"/>
              </a:lnSpc>
              <a:buClr>
                <a:srgbClr val="0049fe"/>
              </a:buClr>
              <a:buFont typeface="Wingdings" charset="2"/>
              <a:buChar char=""/>
            </a:pP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Routing algorithm provides high reliability, low latency, failure recovery and emergency channel capabilities.</a:t>
            </a:r>
            <a:endParaRPr b="0" lang="en-US" sz="1800" spc="-1" strike="noStrike">
              <a:latin typeface="Arial"/>
            </a:endParaRPr>
          </a:p>
          <a:p>
            <a:pPr marL="216000" indent="-215280">
              <a:lnSpc>
                <a:spcPct val="125000"/>
              </a:lnSpc>
              <a:buClr>
                <a:srgbClr val="0049fe"/>
              </a:buClr>
              <a:buFont typeface="Wingdings" charset="2"/>
              <a:buChar char=""/>
            </a:pP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Emergency condition cases, e.g. car accidents are considered:</a:t>
            </a:r>
            <a:endParaRPr b="0" lang="en-US" sz="1800" spc="-1" strike="noStrike">
              <a:latin typeface="Arial"/>
            </a:endParaRPr>
          </a:p>
          <a:p>
            <a:pPr lvl="1" marL="432000" indent="-215280">
              <a:lnSpc>
                <a:spcPct val="125000"/>
              </a:lnSpc>
              <a:buClr>
                <a:srgbClr val="0049fe"/>
              </a:buClr>
              <a:buSzPct val="75000"/>
              <a:buFont typeface="Monotype Sorts" charset="2"/>
              <a:buChar char=""/>
            </a:pP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to warn</a:t>
            </a: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 other entities in the vicinity.</a:t>
            </a:r>
            <a:endParaRPr b="0" lang="en-US" sz="1800" spc="-1" strike="noStrike">
              <a:latin typeface="Arial"/>
            </a:endParaRPr>
          </a:p>
          <a:p>
            <a:pPr lvl="1" marL="432000" indent="-215280">
              <a:lnSpc>
                <a:spcPct val="125000"/>
              </a:lnSpc>
              <a:buClr>
                <a:srgbClr val="0049fe"/>
              </a:buClr>
              <a:buSzPct val="75000"/>
              <a:buFont typeface="Monotype Sorts" charset="2"/>
              <a:buChar char=""/>
            </a:pP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to communicate </a:t>
            </a: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with the collided vehicle</a:t>
            </a:r>
            <a:endParaRPr b="0" lang="en-US" sz="1800" spc="-1" strike="noStrike">
              <a:latin typeface="Arial"/>
            </a:endParaRPr>
          </a:p>
          <a:p>
            <a:pPr marL="216000" indent="-215280">
              <a:lnSpc>
                <a:spcPct val="125000"/>
              </a:lnSpc>
              <a:buClr>
                <a:srgbClr val="0049fe"/>
              </a:buClr>
              <a:buFont typeface="Wingdings" charset="2"/>
              <a:buChar char=""/>
            </a:pP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RSUs provide an intuition to estimate traffic congestion on the road.</a:t>
            </a:r>
            <a:endParaRPr b="0" lang="en-US" sz="1800" spc="-1" strike="noStrike">
              <a:latin typeface="Arial"/>
            </a:endParaRPr>
          </a:p>
          <a:p>
            <a:pPr marL="216000" indent="-215280">
              <a:lnSpc>
                <a:spcPct val="125000"/>
              </a:lnSpc>
              <a:buClr>
                <a:srgbClr val="0049fe"/>
              </a:buClr>
              <a:buFont typeface="Wingdings" charset="2"/>
              <a:buChar char=""/>
            </a:pP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Road conditions e.g. temperature, can be monitored using data-logger.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25000"/>
              </a:lnSpc>
            </a:pP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21" dur="indefinite" restart="never" nodeType="tmRoot">
          <p:childTnLst>
            <p:seq>
              <p:cTn id="12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CustomShape 1"/>
          <p:cNvSpPr/>
          <p:nvPr/>
        </p:nvSpPr>
        <p:spPr>
          <a:xfrm>
            <a:off x="358920" y="1276200"/>
            <a:ext cx="8419680" cy="49892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/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40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Demo ...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804" name="CustomShape 2"/>
          <p:cNvSpPr/>
          <p:nvPr/>
        </p:nvSpPr>
        <p:spPr>
          <a:xfrm>
            <a:off x="8529120" y="6441840"/>
            <a:ext cx="271440" cy="2620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/>
          <a:p>
            <a:pPr algn="r">
              <a:lnSpc>
                <a:spcPct val="100000"/>
              </a:lnSpc>
            </a:pPr>
            <a:fld id="{4A136610-5E0D-4E51-8A0E-A0BDFBD3378D}" type="slidenum">
              <a:rPr b="0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23" dur="indefinite" restart="never" nodeType="tmRoot">
          <p:childTnLst>
            <p:seq>
              <p:cTn id="12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5" name="Grafik 3" descr=""/>
          <p:cNvPicPr/>
          <p:nvPr/>
        </p:nvPicPr>
        <p:blipFill>
          <a:blip r:embed="rId1"/>
          <a:stretch/>
        </p:blipFill>
        <p:spPr>
          <a:xfrm>
            <a:off x="971640" y="1880280"/>
            <a:ext cx="3787200" cy="3787200"/>
          </a:xfrm>
          <a:prstGeom prst="rect">
            <a:avLst/>
          </a:prstGeom>
          <a:ln w="12600">
            <a:noFill/>
          </a:ln>
        </p:spPr>
      </p:pic>
      <p:sp>
        <p:nvSpPr>
          <p:cNvPr id="806" name="CustomShape 1"/>
          <p:cNvSpPr/>
          <p:nvPr/>
        </p:nvSpPr>
        <p:spPr>
          <a:xfrm>
            <a:off x="358920" y="1276200"/>
            <a:ext cx="8419680" cy="49892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/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40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	</a:t>
            </a:r>
            <a:r>
              <a:rPr b="0" lang="en-US" sz="40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Questions?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807" name="CustomShape 2"/>
          <p:cNvSpPr/>
          <p:nvPr/>
        </p:nvSpPr>
        <p:spPr>
          <a:xfrm>
            <a:off x="8529120" y="6441840"/>
            <a:ext cx="271440" cy="2620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/>
          <a:p>
            <a:pPr algn="r">
              <a:lnSpc>
                <a:spcPct val="100000"/>
              </a:lnSpc>
            </a:pPr>
            <a:fld id="{CC3ACA89-8336-432D-BA9A-A41291876816}" type="slidenum">
              <a:rPr b="0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25" dur="indefinite" restart="never" nodeType="tmRoot">
          <p:childTnLst>
            <p:seq>
              <p:cTn id="12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CustomShape 1"/>
          <p:cNvSpPr/>
          <p:nvPr/>
        </p:nvSpPr>
        <p:spPr>
          <a:xfrm>
            <a:off x="8529120" y="6441840"/>
            <a:ext cx="271440" cy="2620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/>
          <a:p>
            <a:pPr algn="r">
              <a:lnSpc>
                <a:spcPct val="100000"/>
              </a:lnSpc>
            </a:pPr>
            <a:fld id="{F80A2B0F-DA46-485F-8CF2-0F56653A1681}" type="slidenum">
              <a:rPr b="0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  <p:sp>
        <p:nvSpPr>
          <p:cNvPr id="809" name="CustomShape 2"/>
          <p:cNvSpPr/>
          <p:nvPr/>
        </p:nvSpPr>
        <p:spPr>
          <a:xfrm>
            <a:off x="358920" y="883440"/>
            <a:ext cx="8061120" cy="49982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/>
          <a:p>
            <a:pPr marL="343080" indent="-340920">
              <a:lnSpc>
                <a:spcPct val="125000"/>
              </a:lnSpc>
              <a:buClr>
                <a:srgbClr val="0065bd"/>
              </a:buClr>
              <a:buFont typeface="StarSymbol"/>
              <a:buAutoNum type="arabicPeriod"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G. Cookson and P. B, “Inrix global traffic scorecard,” INRIX Research, Tech. Rep., 2017.</a:t>
            </a:r>
            <a:endParaRPr b="0" lang="en-US" sz="1600" spc="-1" strike="noStrike">
              <a:latin typeface="Arial"/>
            </a:endParaRPr>
          </a:p>
          <a:p>
            <a:pPr marL="343080" indent="-340920">
              <a:lnSpc>
                <a:spcPct val="125000"/>
              </a:lnSpc>
              <a:buClr>
                <a:srgbClr val="0065bd"/>
              </a:buClr>
              <a:buFont typeface="StarSymbol"/>
              <a:buAutoNum type="arabicPeriod"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B. für Straßenwesen (BASt) Federal Highway Research Institute, “Traffic and accident data - summary statistics - Germany,” Oct. 2018</a:t>
            </a:r>
            <a:endParaRPr b="0" lang="en-US" sz="1600" spc="-1" strike="noStrike">
              <a:latin typeface="Arial"/>
            </a:endParaRPr>
          </a:p>
          <a:p>
            <a:pPr marL="343080" indent="-340920">
              <a:lnSpc>
                <a:spcPct val="125000"/>
              </a:lnSpc>
              <a:buClr>
                <a:srgbClr val="0065bd"/>
              </a:buClr>
              <a:buFont typeface="StarSymbol"/>
              <a:buAutoNum type="arabicPeriod"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T. Bhatia and A. Verma, “Qos comparison of manet routing protocols,” International Journal of Computer Network and Information Security, vol. 7, pp. 64–73, 08 2015.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10" name="CustomShape 3"/>
          <p:cNvSpPr/>
          <p:nvPr/>
        </p:nvSpPr>
        <p:spPr>
          <a:xfrm>
            <a:off x="294480" y="274320"/>
            <a:ext cx="7476480" cy="384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1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References</a:t>
            </a:r>
            <a:endParaRPr b="0" lang="en-US" sz="2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27" dur="indefinite" restart="never" nodeType="tmRoot">
          <p:childTnLst>
            <p:seq>
              <p:cTn id="12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CustomShape 1"/>
          <p:cNvSpPr/>
          <p:nvPr/>
        </p:nvSpPr>
        <p:spPr>
          <a:xfrm>
            <a:off x="230760" y="928080"/>
            <a:ext cx="8419680" cy="49993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/>
          <a:p>
            <a:pPr marL="216000" indent="-215280">
              <a:lnSpc>
                <a:spcPct val="125000"/>
              </a:lnSpc>
              <a:buClr>
                <a:srgbClr val="0049fe"/>
              </a:buClr>
              <a:buFont typeface="Wingdings" charset="2"/>
              <a:buChar char=""/>
            </a:pPr>
            <a:r>
              <a:rPr b="1" lang="en-US" sz="16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Destination-Sequenced Distance Vector(DSDV)</a:t>
            </a:r>
            <a:endParaRPr b="0" lang="en-US" sz="1600" spc="-1" strike="noStrike">
              <a:latin typeface="Times new ro"/>
            </a:endParaRPr>
          </a:p>
          <a:p>
            <a:pPr lvl="1" marL="432000" indent="-215280">
              <a:lnSpc>
                <a:spcPct val="125000"/>
              </a:lnSpc>
              <a:buClr>
                <a:srgbClr val="0049fe"/>
              </a:buClr>
              <a:buSzPct val="75000"/>
              <a:buFont typeface="Monotype Sorts" charset="2"/>
              <a:buChar char=""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DSDV is proactive(table-driven) routing algorithm which is based on Bellman-Ford algorithm.</a:t>
            </a:r>
            <a:endParaRPr b="0" lang="en-US" sz="1600" spc="-1" strike="noStrike">
              <a:latin typeface="Times new ro"/>
            </a:endParaRPr>
          </a:p>
          <a:p>
            <a:pPr lvl="1" marL="432000" indent="-215280">
              <a:lnSpc>
                <a:spcPct val="125000"/>
              </a:lnSpc>
              <a:buClr>
                <a:srgbClr val="0049fe"/>
              </a:buClr>
              <a:buSzPct val="75000"/>
              <a:buFont typeface="Monotype Sorts" charset="2"/>
              <a:buChar char=""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Shortest path routing based on total hop number.</a:t>
            </a:r>
            <a:endParaRPr b="0" lang="en-US" sz="1600" spc="-1" strike="noStrike">
              <a:latin typeface="Times new ro"/>
            </a:endParaRPr>
          </a:p>
          <a:p>
            <a:pPr lvl="1" marL="432000" indent="-215280">
              <a:lnSpc>
                <a:spcPct val="125000"/>
              </a:lnSpc>
              <a:buClr>
                <a:srgbClr val="0049fe"/>
              </a:buClr>
              <a:buSzPct val="75000"/>
              <a:buFont typeface="Monotype Sorts" charset="2"/>
              <a:buChar char=""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Each mote contains routing table for the other motes in the network.</a:t>
            </a:r>
            <a:endParaRPr b="0" lang="en-US" sz="1600" spc="-1" strike="noStrike">
              <a:latin typeface="Times new ro"/>
            </a:endParaRPr>
          </a:p>
          <a:p>
            <a:pPr lvl="1" marL="432000" indent="-215280">
              <a:lnSpc>
                <a:spcPct val="125000"/>
              </a:lnSpc>
              <a:buClr>
                <a:srgbClr val="0049fe"/>
              </a:buClr>
              <a:buSzPct val="75000"/>
              <a:buFont typeface="Monotype Sorts" charset="2"/>
              <a:buChar char=""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The routing entries contain the following pieces of information:</a:t>
            </a:r>
            <a:endParaRPr b="0" lang="en-US" sz="1600" spc="-1" strike="noStrike">
              <a:latin typeface="Times new ro"/>
            </a:endParaRPr>
          </a:p>
          <a:p>
            <a:pPr lvl="2" marL="648000" indent="-215280">
              <a:lnSpc>
                <a:spcPct val="125000"/>
              </a:lnSpc>
              <a:buClr>
                <a:srgbClr val="0049fe"/>
              </a:buClr>
              <a:buSzPct val="75000"/>
              <a:buFont typeface="Symbol"/>
              <a:buChar char=""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The destination’s address.</a:t>
            </a:r>
            <a:endParaRPr b="0" lang="en-US" sz="1600" spc="-1" strike="noStrike">
              <a:latin typeface="Times new ro"/>
            </a:endParaRPr>
          </a:p>
          <a:p>
            <a:pPr lvl="2" marL="648000" indent="-215280">
              <a:lnSpc>
                <a:spcPct val="125000"/>
              </a:lnSpc>
              <a:buClr>
                <a:srgbClr val="0049fe"/>
              </a:buClr>
              <a:buSzPct val="75000"/>
              <a:buFont typeface="Symbol"/>
              <a:buChar char=""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The next hop address.</a:t>
            </a:r>
            <a:endParaRPr b="0" lang="en-US" sz="1600" spc="-1" strike="noStrike">
              <a:latin typeface="Times new ro"/>
            </a:endParaRPr>
          </a:p>
          <a:p>
            <a:pPr lvl="2" marL="648000" indent="-215280">
              <a:lnSpc>
                <a:spcPct val="125000"/>
              </a:lnSpc>
              <a:buClr>
                <a:srgbClr val="0049fe"/>
              </a:buClr>
              <a:buSzPct val="75000"/>
              <a:buFont typeface="Symbol"/>
              <a:buChar char=""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The number of hops to reach the destination.</a:t>
            </a:r>
            <a:endParaRPr b="0" lang="en-US" sz="1600" spc="-1" strike="noStrike">
              <a:latin typeface="Times new ro"/>
            </a:endParaRPr>
          </a:p>
          <a:p>
            <a:pPr lvl="2" marL="648000" indent="-215280">
              <a:lnSpc>
                <a:spcPct val="125000"/>
              </a:lnSpc>
              <a:buClr>
                <a:srgbClr val="0049fe"/>
              </a:buClr>
              <a:buSzPct val="75000"/>
              <a:buFont typeface="Symbol"/>
              <a:buChar char=""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Metric (weighted RSSI)</a:t>
            </a:r>
            <a:endParaRPr b="0" lang="en-US" sz="1600" spc="-1" strike="noStrike">
              <a:latin typeface="Times new ro"/>
            </a:endParaRPr>
          </a:p>
          <a:p>
            <a:pPr lvl="2" marL="648000" indent="-215280">
              <a:lnSpc>
                <a:spcPct val="125000"/>
              </a:lnSpc>
              <a:buClr>
                <a:srgbClr val="0049fe"/>
              </a:buClr>
              <a:buSzPct val="75000"/>
              <a:buFont typeface="Symbol"/>
              <a:buChar char=""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The sequence number which is originated by the destination mote and increased by 2 in each periodic update.</a:t>
            </a:r>
            <a:endParaRPr b="0" lang="en-US" sz="1600" spc="-1" strike="noStrike">
              <a:latin typeface="Times new ro"/>
            </a:endParaRPr>
          </a:p>
          <a:p>
            <a:pPr marL="216000" indent="-215280">
              <a:lnSpc>
                <a:spcPct val="125000"/>
              </a:lnSpc>
              <a:buClr>
                <a:srgbClr val="0049fe"/>
              </a:buClr>
              <a:buFont typeface="Wingdings" charset="2"/>
              <a:buChar char=""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DSDV</a:t>
            </a: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 uses sequence number to encounter count-to-infinity problem.</a:t>
            </a:r>
            <a:endParaRPr b="0" lang="en-US" sz="1600" spc="-1" strike="noStrike">
              <a:latin typeface="Arial"/>
            </a:endParaRPr>
          </a:p>
          <a:p>
            <a:pPr marL="216000" indent="-215280">
              <a:lnSpc>
                <a:spcPct val="125000"/>
              </a:lnSpc>
              <a:buClr>
                <a:srgbClr val="0049fe"/>
              </a:buClr>
              <a:buFont typeface="Wingdings" charset="2"/>
              <a:buChar char=""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Odd</a:t>
            </a: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sequence</a:t>
            </a: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 number indicates failed links, whereas even sequence number indicates valid link.</a:t>
            </a:r>
            <a:endParaRPr b="0" lang="en-US" sz="1600" spc="-1" strike="noStrike">
              <a:latin typeface="Arial"/>
            </a:endParaRPr>
          </a:p>
          <a:p>
            <a:pPr marL="216000" indent="-215280">
              <a:lnSpc>
                <a:spcPct val="125000"/>
              </a:lnSpc>
              <a:buClr>
                <a:srgbClr val="0049fe"/>
              </a:buClr>
              <a:buFont typeface="Wingdings" charset="2"/>
              <a:buChar char=""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Network always converges to higher sequence number.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64" name="CustomShape 2"/>
          <p:cNvSpPr/>
          <p:nvPr/>
        </p:nvSpPr>
        <p:spPr>
          <a:xfrm>
            <a:off x="8614080" y="6441840"/>
            <a:ext cx="186840" cy="2620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/>
          <a:p>
            <a:pPr algn="r">
              <a:lnSpc>
                <a:spcPct val="100000"/>
              </a:lnSpc>
            </a:pPr>
            <a:fld id="{2A6BE862-0FB3-4B38-BC8B-BF6D0C44AC1D}" type="slidenum">
              <a:rPr b="0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1</a:t>
            </a:fld>
            <a:endParaRPr b="0" lang="en-US" sz="1200" spc="-1" strike="noStrike">
              <a:latin typeface="Arial"/>
            </a:endParaRPr>
          </a:p>
        </p:txBody>
      </p:sp>
      <p:sp>
        <p:nvSpPr>
          <p:cNvPr id="265" name="CustomShape 3"/>
          <p:cNvSpPr/>
          <p:nvPr/>
        </p:nvSpPr>
        <p:spPr>
          <a:xfrm>
            <a:off x="294480" y="274320"/>
            <a:ext cx="7476480" cy="384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1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Network Description and Routing Technique</a:t>
            </a:r>
            <a:endParaRPr b="0" lang="en-US" sz="2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CustomShape 1"/>
          <p:cNvSpPr/>
          <p:nvPr/>
        </p:nvSpPr>
        <p:spPr>
          <a:xfrm>
            <a:off x="275400" y="775800"/>
            <a:ext cx="4193640" cy="49993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/>
          <a:p>
            <a:pPr marL="216000" indent="-215280">
              <a:lnSpc>
                <a:spcPct val="125000"/>
              </a:lnSpc>
              <a:buClr>
                <a:srgbClr val="0049fe"/>
              </a:buClr>
              <a:buFont typeface="Wingdings" charset="2"/>
              <a:buChar char=""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Update Mechanism</a:t>
            </a:r>
            <a:endParaRPr b="0" lang="en-US" sz="1600" spc="-1" strike="noStrike">
              <a:latin typeface="Arial"/>
            </a:endParaRPr>
          </a:p>
          <a:p>
            <a:pPr lvl="1" marL="432000" indent="-215280">
              <a:lnSpc>
                <a:spcPct val="125000"/>
              </a:lnSpc>
              <a:buClr>
                <a:srgbClr val="0049fe"/>
              </a:buClr>
              <a:buSzPct val="75000"/>
              <a:buFont typeface="Monotype Sorts" charset="2"/>
              <a:buChar char=""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Full</a:t>
            </a:r>
            <a:r>
              <a:rPr b="0" lang="en-US" sz="1600" spc="-1" strike="noStrike">
                <a:solidFill>
                  <a:srgbClr val="ff2600"/>
                </a:solidFill>
                <a:latin typeface="Times New Roman"/>
                <a:ea typeface="Times New Roman"/>
              </a:rPr>
              <a:t> routing table update:</a:t>
            </a:r>
            <a:endParaRPr b="0" lang="en-US" sz="1600" spc="-1" strike="noStrike">
              <a:latin typeface="Arial"/>
            </a:endParaRPr>
          </a:p>
          <a:p>
            <a:pPr lvl="2" marL="648000" indent="-215280">
              <a:lnSpc>
                <a:spcPct val="125000"/>
              </a:lnSpc>
              <a:buClr>
                <a:srgbClr val="0049fe"/>
              </a:buClr>
              <a:buSzPct val="75000"/>
              <a:buFont typeface="Symbol"/>
              <a:buChar char=""/>
            </a:pPr>
            <a:r>
              <a:rPr b="0" lang="en-US" sz="15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Each mote in the network broadcasts its routing table </a:t>
            </a:r>
            <a:r>
              <a:rPr b="0" i="1" lang="en-US" sz="1500" spc="-1" strike="noStrike" u="sng">
                <a:solidFill>
                  <a:srgbClr val="000000"/>
                </a:solidFill>
                <a:uFillTx/>
                <a:latin typeface="Times New Roman"/>
                <a:ea typeface="Times New Roman"/>
              </a:rPr>
              <a:t>periodically</a:t>
            </a:r>
            <a:r>
              <a:rPr b="0" lang="en-US" sz="15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 e.g. 15 sec. 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25000"/>
              </a:lnSpc>
            </a:pPr>
            <a:endParaRPr b="0" lang="en-US" sz="1500" spc="-1" strike="noStrike">
              <a:latin typeface="Arial"/>
            </a:endParaRPr>
          </a:p>
          <a:p>
            <a:pPr lvl="1" marL="432000" indent="-215280">
              <a:lnSpc>
                <a:spcPct val="125000"/>
              </a:lnSpc>
              <a:buClr>
                <a:srgbClr val="0049fe"/>
              </a:buClr>
              <a:buSzPct val="75000"/>
              <a:buFont typeface="Monotype Sorts" charset="2"/>
              <a:buChar char=""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Triggered</a:t>
            </a:r>
            <a:r>
              <a:rPr b="0" lang="en-US" sz="1600" spc="-1" strike="noStrike">
                <a:solidFill>
                  <a:srgbClr val="ff2600"/>
                </a:solidFill>
                <a:latin typeface="Times New Roman"/>
                <a:ea typeface="Times New Roman"/>
              </a:rPr>
              <a:t> update:</a:t>
            </a:r>
            <a:endParaRPr b="0" lang="en-US" sz="1600" spc="-1" strike="noStrike">
              <a:latin typeface="Arial"/>
            </a:endParaRPr>
          </a:p>
          <a:p>
            <a:pPr lvl="4" marL="1080000" indent="-215280">
              <a:lnSpc>
                <a:spcPct val="12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If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 a link in the network changes i.e. finds a better route, failure detection, a mote sends this update to other motes without waiting full routing table update.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67" name="CustomShape 2"/>
          <p:cNvSpPr/>
          <p:nvPr/>
        </p:nvSpPr>
        <p:spPr>
          <a:xfrm>
            <a:off x="8614080" y="6441840"/>
            <a:ext cx="186840" cy="2620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/>
          <a:p>
            <a:pPr algn="r">
              <a:lnSpc>
                <a:spcPct val="100000"/>
              </a:lnSpc>
            </a:pPr>
            <a:fld id="{4BC25A07-FDCC-489B-AA61-8C96A14D30CA}" type="slidenum">
              <a:rPr b="0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1</a:t>
            </a:fld>
            <a:endParaRPr b="0" lang="en-US" sz="1200" spc="-1" strike="noStrike">
              <a:latin typeface="Arial"/>
            </a:endParaRPr>
          </a:p>
        </p:txBody>
      </p:sp>
      <p:pic>
        <p:nvPicPr>
          <p:cNvPr id="268" name="network_example.pdf" descr=""/>
          <p:cNvPicPr/>
          <p:nvPr/>
        </p:nvPicPr>
        <p:blipFill>
          <a:blip r:embed="rId1"/>
          <a:stretch/>
        </p:blipFill>
        <p:spPr>
          <a:xfrm>
            <a:off x="871920" y="3843000"/>
            <a:ext cx="2782440" cy="2154240"/>
          </a:xfrm>
          <a:prstGeom prst="rect">
            <a:avLst/>
          </a:prstGeom>
          <a:ln w="12600">
            <a:noFill/>
          </a:ln>
        </p:spPr>
      </p:pic>
      <p:pic>
        <p:nvPicPr>
          <p:cNvPr id="269" name="Routing_Algorithm.pdf" descr=""/>
          <p:cNvPicPr/>
          <p:nvPr/>
        </p:nvPicPr>
        <p:blipFill>
          <a:blip r:embed="rId2"/>
          <a:stretch/>
        </p:blipFill>
        <p:spPr>
          <a:xfrm>
            <a:off x="5041440" y="885240"/>
            <a:ext cx="3595320" cy="5589360"/>
          </a:xfrm>
          <a:prstGeom prst="rect">
            <a:avLst/>
          </a:prstGeom>
          <a:ln w="12600">
            <a:noFill/>
          </a:ln>
        </p:spPr>
      </p:pic>
      <p:sp>
        <p:nvSpPr>
          <p:cNvPr id="270" name="CustomShape 3"/>
          <p:cNvSpPr/>
          <p:nvPr/>
        </p:nvSpPr>
        <p:spPr>
          <a:xfrm>
            <a:off x="294480" y="274320"/>
            <a:ext cx="7476480" cy="384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1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Network Description and Routing Technique</a:t>
            </a:r>
            <a:endParaRPr b="0" lang="en-US" sz="2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3" dur="indefinite" restart="never" nodeType="tmRoot">
          <p:childTnLst>
            <p:seq>
              <p:cTn id="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CustomShape 1"/>
          <p:cNvSpPr/>
          <p:nvPr/>
        </p:nvSpPr>
        <p:spPr>
          <a:xfrm>
            <a:off x="8614080" y="6441840"/>
            <a:ext cx="186840" cy="2620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/>
          <a:p>
            <a:pPr algn="r">
              <a:lnSpc>
                <a:spcPct val="100000"/>
              </a:lnSpc>
            </a:pPr>
            <a:fld id="{5B33D90E-C216-4143-BDA5-08AD8C18E85C}" type="slidenum">
              <a:rPr b="0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1</a:t>
            </a:fld>
            <a:endParaRPr b="0" lang="en-US" sz="1200" spc="-1" strike="noStrike">
              <a:latin typeface="Arial"/>
            </a:endParaRPr>
          </a:p>
        </p:txBody>
      </p:sp>
      <p:grpSp>
        <p:nvGrpSpPr>
          <p:cNvPr id="272" name="Group 2"/>
          <p:cNvGrpSpPr/>
          <p:nvPr/>
        </p:nvGrpSpPr>
        <p:grpSpPr>
          <a:xfrm>
            <a:off x="50760" y="1704960"/>
            <a:ext cx="8998560" cy="2635200"/>
            <a:chOff x="50760" y="1704960"/>
            <a:chExt cx="8998560" cy="2635200"/>
          </a:xfrm>
        </p:grpSpPr>
        <p:grpSp>
          <p:nvGrpSpPr>
            <p:cNvPr id="273" name="Group 3"/>
            <p:cNvGrpSpPr/>
            <p:nvPr/>
          </p:nvGrpSpPr>
          <p:grpSpPr>
            <a:xfrm>
              <a:off x="2273040" y="2813400"/>
              <a:ext cx="3846960" cy="438120"/>
              <a:chOff x="2273040" y="2813400"/>
              <a:chExt cx="3846960" cy="438120"/>
            </a:xfrm>
          </p:grpSpPr>
          <p:grpSp>
            <p:nvGrpSpPr>
              <p:cNvPr id="274" name="Group 4"/>
              <p:cNvGrpSpPr/>
              <p:nvPr/>
            </p:nvGrpSpPr>
            <p:grpSpPr>
              <a:xfrm>
                <a:off x="2273040" y="2813400"/>
                <a:ext cx="495360" cy="438120"/>
                <a:chOff x="2273040" y="2813400"/>
                <a:chExt cx="495360" cy="438120"/>
              </a:xfrm>
            </p:grpSpPr>
            <p:sp>
              <p:nvSpPr>
                <p:cNvPr id="275" name="CustomShape 5"/>
                <p:cNvSpPr/>
                <p:nvPr/>
              </p:nvSpPr>
              <p:spPr>
                <a:xfrm>
                  <a:off x="2273040" y="2813400"/>
                  <a:ext cx="495360" cy="438120"/>
                </a:xfrm>
                <a:prstGeom prst="ellipse">
                  <a:avLst/>
                </a:prstGeom>
                <a:solidFill>
                  <a:srgbClr val="ffffff"/>
                </a:solidFill>
                <a:ln w="25560">
                  <a:solidFill>
                    <a:schemeClr val="accent1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276" name="CustomShape 6"/>
                <p:cNvSpPr/>
                <p:nvPr/>
              </p:nvSpPr>
              <p:spPr>
                <a:xfrm>
                  <a:off x="2345760" y="2877840"/>
                  <a:ext cx="349560" cy="363600"/>
                </a:xfrm>
                <a:prstGeom prst="rect">
                  <a:avLst/>
                </a:prstGeom>
                <a:noFill/>
                <a:ln w="1260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45720" rIns="45720" tIns="45000" bIns="45000"/>
                <a:p>
                  <a:pPr algn="ctr">
                    <a:lnSpc>
                      <a:spcPct val="100000"/>
                    </a:lnSpc>
                  </a:pPr>
                  <a:r>
                    <a:rPr b="0" lang="en-US" sz="1800" spc="-1" strike="noStrike">
                      <a:solidFill>
                        <a:srgbClr val="000000"/>
                      </a:solidFill>
                      <a:latin typeface="Arial"/>
                      <a:ea typeface="Arial"/>
                    </a:rPr>
                    <a:t>1</a:t>
                  </a:r>
                  <a:endParaRPr b="0" lang="en-US" sz="1800" spc="-1" strike="noStrike">
                    <a:latin typeface="Arial"/>
                  </a:endParaRPr>
                </a:p>
              </p:txBody>
            </p:sp>
          </p:grpSp>
          <p:grpSp>
            <p:nvGrpSpPr>
              <p:cNvPr id="277" name="Group 7"/>
              <p:cNvGrpSpPr/>
              <p:nvPr/>
            </p:nvGrpSpPr>
            <p:grpSpPr>
              <a:xfrm>
                <a:off x="3395160" y="2813400"/>
                <a:ext cx="495360" cy="438120"/>
                <a:chOff x="3395160" y="2813400"/>
                <a:chExt cx="495360" cy="438120"/>
              </a:xfrm>
            </p:grpSpPr>
            <p:sp>
              <p:nvSpPr>
                <p:cNvPr id="278" name="CustomShape 8"/>
                <p:cNvSpPr/>
                <p:nvPr/>
              </p:nvSpPr>
              <p:spPr>
                <a:xfrm>
                  <a:off x="3395160" y="2813400"/>
                  <a:ext cx="495360" cy="438120"/>
                </a:xfrm>
                <a:prstGeom prst="ellipse">
                  <a:avLst/>
                </a:prstGeom>
                <a:solidFill>
                  <a:srgbClr val="ffffff"/>
                </a:solidFill>
                <a:ln w="25560">
                  <a:solidFill>
                    <a:schemeClr val="accent1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279" name="CustomShape 9"/>
                <p:cNvSpPr/>
                <p:nvPr/>
              </p:nvSpPr>
              <p:spPr>
                <a:xfrm>
                  <a:off x="3467880" y="2877840"/>
                  <a:ext cx="349560" cy="363600"/>
                </a:xfrm>
                <a:prstGeom prst="rect">
                  <a:avLst/>
                </a:prstGeom>
                <a:noFill/>
                <a:ln w="1260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45720" rIns="45720" tIns="45000" bIns="45000"/>
                <a:p>
                  <a:pPr algn="ctr">
                    <a:lnSpc>
                      <a:spcPct val="100000"/>
                    </a:lnSpc>
                  </a:pPr>
                  <a:r>
                    <a:rPr b="0" lang="en-US" sz="1800" spc="-1" strike="noStrike">
                      <a:solidFill>
                        <a:srgbClr val="000000"/>
                      </a:solidFill>
                      <a:latin typeface="Arial"/>
                      <a:ea typeface="Arial"/>
                    </a:rPr>
                    <a:t>2</a:t>
                  </a:r>
                  <a:endParaRPr b="0" lang="en-US" sz="1800" spc="-1" strike="noStrike">
                    <a:latin typeface="Arial"/>
                  </a:endParaRPr>
                </a:p>
              </p:txBody>
            </p:sp>
          </p:grpSp>
          <p:grpSp>
            <p:nvGrpSpPr>
              <p:cNvPr id="280" name="Group 10"/>
              <p:cNvGrpSpPr/>
              <p:nvPr/>
            </p:nvGrpSpPr>
            <p:grpSpPr>
              <a:xfrm>
                <a:off x="4514760" y="2813400"/>
                <a:ext cx="495360" cy="438120"/>
                <a:chOff x="4514760" y="2813400"/>
                <a:chExt cx="495360" cy="438120"/>
              </a:xfrm>
            </p:grpSpPr>
            <p:sp>
              <p:nvSpPr>
                <p:cNvPr id="281" name="CustomShape 11"/>
                <p:cNvSpPr/>
                <p:nvPr/>
              </p:nvSpPr>
              <p:spPr>
                <a:xfrm>
                  <a:off x="4514760" y="2813400"/>
                  <a:ext cx="495360" cy="438120"/>
                </a:xfrm>
                <a:prstGeom prst="ellipse">
                  <a:avLst/>
                </a:prstGeom>
                <a:solidFill>
                  <a:srgbClr val="ffffff"/>
                </a:solidFill>
                <a:ln w="25560">
                  <a:solidFill>
                    <a:schemeClr val="accent1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282" name="CustomShape 12"/>
                <p:cNvSpPr/>
                <p:nvPr/>
              </p:nvSpPr>
              <p:spPr>
                <a:xfrm>
                  <a:off x="4587480" y="2877840"/>
                  <a:ext cx="349560" cy="363600"/>
                </a:xfrm>
                <a:prstGeom prst="rect">
                  <a:avLst/>
                </a:prstGeom>
                <a:noFill/>
                <a:ln w="1260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45720" rIns="45720" tIns="45000" bIns="45000"/>
                <a:p>
                  <a:pPr algn="ctr">
                    <a:lnSpc>
                      <a:spcPct val="100000"/>
                    </a:lnSpc>
                  </a:pPr>
                  <a:r>
                    <a:rPr b="0" lang="en-US" sz="1800" spc="-1" strike="noStrike">
                      <a:solidFill>
                        <a:srgbClr val="000000"/>
                      </a:solidFill>
                      <a:latin typeface="Arial"/>
                      <a:ea typeface="Arial"/>
                    </a:rPr>
                    <a:t>3</a:t>
                  </a:r>
                  <a:endParaRPr b="0" lang="en-US" sz="1800" spc="-1" strike="noStrike">
                    <a:latin typeface="Arial"/>
                  </a:endParaRPr>
                </a:p>
              </p:txBody>
            </p:sp>
          </p:grpSp>
          <p:grpSp>
            <p:nvGrpSpPr>
              <p:cNvPr id="283" name="Group 13"/>
              <p:cNvGrpSpPr/>
              <p:nvPr/>
            </p:nvGrpSpPr>
            <p:grpSpPr>
              <a:xfrm>
                <a:off x="5624640" y="2813400"/>
                <a:ext cx="495360" cy="438120"/>
                <a:chOff x="5624640" y="2813400"/>
                <a:chExt cx="495360" cy="438120"/>
              </a:xfrm>
            </p:grpSpPr>
            <p:sp>
              <p:nvSpPr>
                <p:cNvPr id="284" name="CustomShape 14"/>
                <p:cNvSpPr/>
                <p:nvPr/>
              </p:nvSpPr>
              <p:spPr>
                <a:xfrm>
                  <a:off x="5624640" y="2813400"/>
                  <a:ext cx="495360" cy="438120"/>
                </a:xfrm>
                <a:prstGeom prst="ellipse">
                  <a:avLst/>
                </a:prstGeom>
                <a:solidFill>
                  <a:srgbClr val="ffffff"/>
                </a:solidFill>
                <a:ln w="25560">
                  <a:solidFill>
                    <a:schemeClr val="accent1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285" name="CustomShape 15"/>
                <p:cNvSpPr/>
                <p:nvPr/>
              </p:nvSpPr>
              <p:spPr>
                <a:xfrm>
                  <a:off x="5697720" y="2877840"/>
                  <a:ext cx="349560" cy="363600"/>
                </a:xfrm>
                <a:prstGeom prst="rect">
                  <a:avLst/>
                </a:prstGeom>
                <a:noFill/>
                <a:ln w="1260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45720" rIns="45720" tIns="45000" bIns="45000"/>
                <a:p>
                  <a:pPr algn="ctr">
                    <a:lnSpc>
                      <a:spcPct val="100000"/>
                    </a:lnSpc>
                  </a:pPr>
                  <a:r>
                    <a:rPr b="0" lang="en-US" sz="1800" spc="-1" strike="noStrike">
                      <a:solidFill>
                        <a:srgbClr val="000000"/>
                      </a:solidFill>
                      <a:latin typeface="Arial"/>
                      <a:ea typeface="Arial"/>
                    </a:rPr>
                    <a:t>4</a:t>
                  </a:r>
                  <a:endParaRPr b="0" lang="en-US" sz="1800" spc="-1" strike="noStrike">
                    <a:latin typeface="Arial"/>
                  </a:endParaRPr>
                </a:p>
              </p:txBody>
            </p:sp>
          </p:grpSp>
          <p:sp>
            <p:nvSpPr>
              <p:cNvPr id="286" name="Line 16"/>
              <p:cNvSpPr/>
              <p:nvPr/>
            </p:nvSpPr>
            <p:spPr>
              <a:xfrm>
                <a:off x="2765520" y="3046320"/>
                <a:ext cx="608400" cy="360"/>
              </a:xfrm>
              <a:prstGeom prst="line">
                <a:avLst/>
              </a:prstGeom>
              <a:ln w="25560">
                <a:solidFill>
                  <a:schemeClr val="accent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87" name="Line 17"/>
              <p:cNvSpPr/>
              <p:nvPr/>
            </p:nvSpPr>
            <p:spPr>
              <a:xfrm>
                <a:off x="3893400" y="3033000"/>
                <a:ext cx="608400" cy="360"/>
              </a:xfrm>
              <a:prstGeom prst="line">
                <a:avLst/>
              </a:prstGeom>
              <a:ln w="25560">
                <a:solidFill>
                  <a:schemeClr val="accent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88" name="Line 18"/>
              <p:cNvSpPr/>
              <p:nvPr/>
            </p:nvSpPr>
            <p:spPr>
              <a:xfrm>
                <a:off x="5030640" y="3033000"/>
                <a:ext cx="608400" cy="360"/>
              </a:xfrm>
              <a:prstGeom prst="line">
                <a:avLst/>
              </a:prstGeom>
              <a:ln w="25560">
                <a:solidFill>
                  <a:schemeClr val="accent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289" name="Line 19"/>
            <p:cNvSpPr/>
            <p:nvPr/>
          </p:nvSpPr>
          <p:spPr>
            <a:xfrm flipH="1">
              <a:off x="1861200" y="3200760"/>
              <a:ext cx="456840" cy="456480"/>
            </a:xfrm>
            <a:prstGeom prst="line">
              <a:avLst/>
            </a:prstGeom>
            <a:ln w="12600">
              <a:solidFill>
                <a:srgbClr val="ff2600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graphicFrame>
          <p:nvGraphicFramePr>
            <p:cNvPr id="290" name="Table 20"/>
            <p:cNvGraphicFramePr/>
            <p:nvPr/>
          </p:nvGraphicFramePr>
          <p:xfrm>
            <a:off x="2345760" y="1704960"/>
            <a:ext cx="2846880" cy="581400"/>
          </p:xfrm>
          <a:graphic>
            <a:graphicData uri="http://schemas.openxmlformats.org/drawingml/2006/table">
              <a:tbl>
                <a:tblPr/>
                <a:tblGrid>
                  <a:gridCol w="489600"/>
                  <a:gridCol w="627120"/>
                  <a:gridCol w="578160"/>
                  <a:gridCol w="643680"/>
                  <a:gridCol w="508680"/>
                </a:tblGrid>
                <a:tr h="348120">
                  <a:tc>
                    <a:txBody>
                      <a:bodyPr/>
                      <a:p>
                        <a:pPr>
                          <a:lnSpc>
                            <a:spcPct val="100000"/>
                          </a:lnSpc>
                        </a:pPr>
                        <a:r>
                          <a:rPr b="1" lang="en-US" sz="900" spc="-1" strike="noStrike">
                            <a:solidFill>
                              <a:srgbClr val="000000"/>
                            </a:solidFill>
                            <a:latin typeface="Arial"/>
                            <a:ea typeface="Arial"/>
                          </a:rPr>
                          <a:t>Dest. ID</a:t>
                        </a:r>
                        <a:endParaRPr b="0" lang="en-US" sz="900" spc="-1" strike="noStrike">
                          <a:latin typeface="Arial"/>
                        </a:endParaRPr>
                      </a:p>
                    </a:txBody>
                    <a:tcPr marL="91440" marR="91440">
                      <a:lnL w="12240">
                        <a:solidFill>
                          <a:srgbClr val="ffffff"/>
                        </a:solidFill>
                      </a:lnL>
                      <a:lnR w="12240">
                        <a:solidFill>
                          <a:srgbClr val="ffffff"/>
                        </a:solidFill>
                      </a:lnR>
                      <a:lnT w="12240">
                        <a:solidFill>
                          <a:srgbClr val="ffffff"/>
                        </a:solidFill>
                      </a:lnT>
                      <a:lnB w="12240">
                        <a:solidFill>
                          <a:srgbClr val="ffffff"/>
                        </a:solidFill>
                      </a:lnB>
                      <a:solidFill>
                        <a:srgbClr val="cacfdb"/>
                      </a:solidFill>
                    </a:tcPr>
                  </a:tc>
                  <a:tc>
                    <a:txBody>
                      <a:bodyPr/>
                      <a:p>
                        <a:pPr>
                          <a:lnSpc>
                            <a:spcPct val="100000"/>
                          </a:lnSpc>
                        </a:pPr>
                        <a:r>
                          <a:rPr b="1" lang="en-US" sz="900" spc="-1" strike="noStrike">
                            <a:solidFill>
                              <a:srgbClr val="000000"/>
                            </a:solidFill>
                            <a:latin typeface="Arial"/>
                            <a:ea typeface="Arial"/>
                          </a:rPr>
                          <a:t>Next Hop</a:t>
                        </a:r>
                        <a:endParaRPr b="0" lang="en-US" sz="900" spc="-1" strike="noStrike">
                          <a:latin typeface="Arial"/>
                        </a:endParaRPr>
                      </a:p>
                    </a:txBody>
                    <a:tcPr marL="91440" marR="91440">
                      <a:lnL w="12240">
                        <a:solidFill>
                          <a:srgbClr val="ffffff"/>
                        </a:solidFill>
                      </a:lnL>
                      <a:lnR w="12240">
                        <a:solidFill>
                          <a:srgbClr val="ffffff"/>
                        </a:solidFill>
                      </a:lnR>
                      <a:lnT w="12240">
                        <a:solidFill>
                          <a:srgbClr val="ffffff"/>
                        </a:solidFill>
                      </a:lnT>
                      <a:lnB w="12240">
                        <a:solidFill>
                          <a:srgbClr val="ffffff"/>
                        </a:solidFill>
                      </a:lnB>
                      <a:solidFill>
                        <a:srgbClr val="cacfdb"/>
                      </a:solidFill>
                    </a:tcPr>
                  </a:tc>
                  <a:tc>
                    <a:txBody>
                      <a:bodyPr/>
                      <a:p>
                        <a:pPr>
                          <a:lnSpc>
                            <a:spcPct val="100000"/>
                          </a:lnSpc>
                        </a:pPr>
                        <a:r>
                          <a:rPr b="1" lang="en-US" sz="900" spc="-1" strike="noStrike">
                            <a:solidFill>
                              <a:srgbClr val="000000"/>
                            </a:solidFill>
                            <a:latin typeface="Arial"/>
                            <a:ea typeface="Arial"/>
                          </a:rPr>
                          <a:t>Total Hop</a:t>
                        </a:r>
                        <a:endParaRPr b="0" lang="en-US" sz="900" spc="-1" strike="noStrike">
                          <a:latin typeface="Arial"/>
                        </a:endParaRPr>
                      </a:p>
                    </a:txBody>
                    <a:tcPr marL="91440" marR="91440">
                      <a:lnL w="12240">
                        <a:solidFill>
                          <a:srgbClr val="ffffff"/>
                        </a:solidFill>
                      </a:lnL>
                      <a:lnR w="12240">
                        <a:solidFill>
                          <a:srgbClr val="ffffff"/>
                        </a:solidFill>
                      </a:lnR>
                      <a:lnT w="12240">
                        <a:solidFill>
                          <a:srgbClr val="ffffff"/>
                        </a:solidFill>
                      </a:lnT>
                      <a:lnB w="12240">
                        <a:solidFill>
                          <a:srgbClr val="ffffff"/>
                        </a:solidFill>
                      </a:lnB>
                      <a:solidFill>
                        <a:srgbClr val="cacfdb"/>
                      </a:solidFill>
                    </a:tcPr>
                  </a:tc>
                  <a:tc>
                    <a:txBody>
                      <a:bodyPr/>
                      <a:p>
                        <a:pPr>
                          <a:lnSpc>
                            <a:spcPct val="100000"/>
                          </a:lnSpc>
                        </a:pPr>
                        <a:r>
                          <a:rPr b="1" lang="en-US" sz="900" spc="-1" strike="noStrike">
                            <a:solidFill>
                              <a:srgbClr val="000000"/>
                            </a:solidFill>
                            <a:latin typeface="Arial"/>
                            <a:ea typeface="Arial"/>
                          </a:rPr>
                          <a:t>Metric(dB)</a:t>
                        </a:r>
                        <a:endParaRPr b="0" lang="en-US" sz="900" spc="-1" strike="noStrike">
                          <a:latin typeface="Arial"/>
                        </a:endParaRPr>
                      </a:p>
                    </a:txBody>
                    <a:tcPr marL="91440" marR="91440">
                      <a:lnL w="12240">
                        <a:solidFill>
                          <a:srgbClr val="ffffff"/>
                        </a:solidFill>
                      </a:lnL>
                      <a:lnR w="12240">
                        <a:solidFill>
                          <a:srgbClr val="ffffff"/>
                        </a:solidFill>
                      </a:lnR>
                      <a:lnT w="12240">
                        <a:solidFill>
                          <a:srgbClr val="ffffff"/>
                        </a:solidFill>
                      </a:lnT>
                      <a:lnB w="12240">
                        <a:solidFill>
                          <a:srgbClr val="ffffff"/>
                        </a:solidFill>
                      </a:lnB>
                      <a:solidFill>
                        <a:srgbClr val="cacfdb"/>
                      </a:solidFill>
                    </a:tcPr>
                  </a:tc>
                  <a:tc>
                    <a:txBody>
                      <a:bodyPr/>
                      <a:p>
                        <a:pPr>
                          <a:lnSpc>
                            <a:spcPct val="100000"/>
                          </a:lnSpc>
                        </a:pPr>
                        <a:r>
                          <a:rPr b="1" lang="en-US" sz="900" spc="-1" strike="noStrike">
                            <a:solidFill>
                              <a:srgbClr val="000000"/>
                            </a:solidFill>
                            <a:latin typeface="Arial"/>
                            <a:ea typeface="Arial"/>
                          </a:rPr>
                          <a:t>Seq. No</a:t>
                        </a:r>
                        <a:endParaRPr b="0" lang="en-US" sz="900" spc="-1" strike="noStrike">
                          <a:latin typeface="Arial"/>
                        </a:endParaRPr>
                      </a:p>
                    </a:txBody>
                    <a:tcPr marL="91440" marR="91440">
                      <a:lnL w="12240">
                        <a:solidFill>
                          <a:srgbClr val="ffffff"/>
                        </a:solidFill>
                      </a:lnL>
                      <a:lnR w="12240">
                        <a:solidFill>
                          <a:srgbClr val="ffffff"/>
                        </a:solidFill>
                      </a:lnR>
                      <a:lnT w="12240">
                        <a:solidFill>
                          <a:srgbClr val="ffffff"/>
                        </a:solidFill>
                      </a:lnT>
                      <a:lnB w="12240">
                        <a:solidFill>
                          <a:srgbClr val="ffffff"/>
                        </a:solidFill>
                      </a:lnB>
                      <a:solidFill>
                        <a:srgbClr val="cacfdb"/>
                      </a:solidFill>
                    </a:tcPr>
                  </a:tc>
                </a:tr>
                <a:tr h="233640">
                  <a:tc>
                    <a:txBody>
                      <a:bodyPr/>
                      <a:p>
                        <a:pPr>
                          <a:lnSpc>
                            <a:spcPct val="100000"/>
                          </a:lnSpc>
                        </a:pPr>
                        <a:r>
                          <a:rPr b="0" lang="en-US" sz="1000" spc="-1" strike="noStrike">
                            <a:solidFill>
                              <a:srgbClr val="000000"/>
                            </a:solidFill>
                            <a:latin typeface="Arial"/>
                            <a:ea typeface="Arial"/>
                          </a:rPr>
                          <a:t>2</a:t>
                        </a:r>
                        <a:endParaRPr b="0" lang="en-US" sz="1000" spc="-1" strike="noStrike">
                          <a:latin typeface="Arial"/>
                        </a:endParaRPr>
                      </a:p>
                    </a:txBody>
                    <a:tcPr marL="91440" marR="91440">
                      <a:lnL w="12240">
                        <a:solidFill>
                          <a:srgbClr val="ffffff"/>
                        </a:solidFill>
                      </a:lnL>
                      <a:lnR w="12240">
                        <a:solidFill>
                          <a:srgbClr val="ffffff"/>
                        </a:solidFill>
                      </a:lnR>
                      <a:lnT w="12240">
                        <a:solidFill>
                          <a:srgbClr val="ffffff"/>
                        </a:solidFill>
                      </a:lnT>
                      <a:lnB w="12240">
                        <a:solidFill>
                          <a:srgbClr val="ffffff"/>
                        </a:solidFill>
                      </a:lnB>
                      <a:solidFill>
                        <a:srgbClr val="e6e9ee"/>
                      </a:solidFill>
                    </a:tcPr>
                  </a:tc>
                  <a:tc>
                    <a:txBody>
                      <a:bodyPr/>
                      <a:p>
                        <a:pPr>
                          <a:lnSpc>
                            <a:spcPct val="100000"/>
                          </a:lnSpc>
                        </a:pPr>
                        <a:r>
                          <a:rPr b="0" lang="en-US" sz="1000" spc="-1" strike="noStrike">
                            <a:solidFill>
                              <a:srgbClr val="000000"/>
                            </a:solidFill>
                            <a:latin typeface="Arial"/>
                            <a:ea typeface="Arial"/>
                          </a:rPr>
                          <a:t>0</a:t>
                        </a:r>
                        <a:endParaRPr b="0" lang="en-US" sz="1000" spc="-1" strike="noStrike">
                          <a:latin typeface="Arial"/>
                        </a:endParaRPr>
                      </a:p>
                    </a:txBody>
                    <a:tcPr marL="91440" marR="91440">
                      <a:lnL w="12240">
                        <a:solidFill>
                          <a:srgbClr val="ffffff"/>
                        </a:solidFill>
                      </a:lnL>
                      <a:lnR w="12240">
                        <a:solidFill>
                          <a:srgbClr val="ffffff"/>
                        </a:solidFill>
                      </a:lnR>
                      <a:lnT w="12240">
                        <a:solidFill>
                          <a:srgbClr val="ffffff"/>
                        </a:solidFill>
                      </a:lnT>
                      <a:lnB w="12240">
                        <a:solidFill>
                          <a:srgbClr val="ffffff"/>
                        </a:solidFill>
                      </a:lnB>
                      <a:solidFill>
                        <a:srgbClr val="e6e9ee"/>
                      </a:solidFill>
                    </a:tcPr>
                  </a:tc>
                  <a:tc>
                    <a:txBody>
                      <a:bodyPr/>
                      <a:p>
                        <a:pPr>
                          <a:lnSpc>
                            <a:spcPct val="100000"/>
                          </a:lnSpc>
                        </a:pPr>
                        <a:r>
                          <a:rPr b="0" lang="en-US" sz="1000" spc="-1" strike="noStrike">
                            <a:solidFill>
                              <a:srgbClr val="000000"/>
                            </a:solidFill>
                            <a:latin typeface="Arial"/>
                            <a:ea typeface="Arial"/>
                          </a:rPr>
                          <a:t>0</a:t>
                        </a:r>
                        <a:endParaRPr b="0" lang="en-US" sz="1000" spc="-1" strike="noStrike">
                          <a:latin typeface="Arial"/>
                        </a:endParaRPr>
                      </a:p>
                    </a:txBody>
                    <a:tcPr marL="91440" marR="91440">
                      <a:lnL w="12240">
                        <a:solidFill>
                          <a:srgbClr val="ffffff"/>
                        </a:solidFill>
                      </a:lnL>
                      <a:lnR w="12240">
                        <a:solidFill>
                          <a:srgbClr val="ffffff"/>
                        </a:solidFill>
                      </a:lnR>
                      <a:lnT w="12240">
                        <a:solidFill>
                          <a:srgbClr val="ffffff"/>
                        </a:solidFill>
                      </a:lnT>
                      <a:lnB w="12240">
                        <a:solidFill>
                          <a:srgbClr val="ffffff"/>
                        </a:solidFill>
                      </a:lnB>
                      <a:solidFill>
                        <a:srgbClr val="e6e9ee"/>
                      </a:solidFill>
                    </a:tcPr>
                  </a:tc>
                  <a:tc>
                    <a:txBody>
                      <a:bodyPr/>
                      <a:p>
                        <a:pPr>
                          <a:lnSpc>
                            <a:spcPct val="100000"/>
                          </a:lnSpc>
                        </a:pPr>
                        <a:r>
                          <a:rPr b="0" lang="en-US" sz="1000" spc="-1" strike="noStrike">
                            <a:solidFill>
                              <a:srgbClr val="000000"/>
                            </a:solidFill>
                            <a:latin typeface="Arial"/>
                            <a:ea typeface="Arial"/>
                          </a:rPr>
                          <a:t>0</a:t>
                        </a:r>
                        <a:endParaRPr b="0" lang="en-US" sz="1000" spc="-1" strike="noStrike">
                          <a:latin typeface="Arial"/>
                        </a:endParaRPr>
                      </a:p>
                    </a:txBody>
                    <a:tcPr marL="91440" marR="91440">
                      <a:lnL w="12240">
                        <a:solidFill>
                          <a:srgbClr val="ffffff"/>
                        </a:solidFill>
                      </a:lnL>
                      <a:lnR w="12240">
                        <a:solidFill>
                          <a:srgbClr val="ffffff"/>
                        </a:solidFill>
                      </a:lnR>
                      <a:lnT w="12240">
                        <a:solidFill>
                          <a:srgbClr val="ffffff"/>
                        </a:solidFill>
                      </a:lnT>
                      <a:lnB w="12240">
                        <a:solidFill>
                          <a:srgbClr val="ffffff"/>
                        </a:solidFill>
                      </a:lnB>
                      <a:solidFill>
                        <a:srgbClr val="e6e9ee"/>
                      </a:solidFill>
                    </a:tcPr>
                  </a:tc>
                  <a:tc>
                    <a:txBody>
                      <a:bodyPr/>
                      <a:p>
                        <a:pPr>
                          <a:lnSpc>
                            <a:spcPct val="100000"/>
                          </a:lnSpc>
                        </a:pPr>
                        <a:r>
                          <a:rPr b="0" lang="en-US" sz="1000" spc="-1" strike="noStrike">
                            <a:solidFill>
                              <a:srgbClr val="000000"/>
                            </a:solidFill>
                            <a:latin typeface="Arial"/>
                            <a:ea typeface="Arial"/>
                          </a:rPr>
                          <a:t>0</a:t>
                        </a:r>
                        <a:endParaRPr b="0" lang="en-US" sz="1000" spc="-1" strike="noStrike">
                          <a:latin typeface="Arial"/>
                        </a:endParaRPr>
                      </a:p>
                    </a:txBody>
                    <a:tcPr marL="91440" marR="91440">
                      <a:lnL w="12240">
                        <a:solidFill>
                          <a:srgbClr val="ffffff"/>
                        </a:solidFill>
                      </a:lnL>
                      <a:lnR w="12240">
                        <a:solidFill>
                          <a:srgbClr val="ffffff"/>
                        </a:solidFill>
                      </a:lnR>
                      <a:lnT w="12240">
                        <a:solidFill>
                          <a:srgbClr val="ffffff"/>
                        </a:solidFill>
                      </a:lnT>
                      <a:lnB w="12240">
                        <a:solidFill>
                          <a:srgbClr val="ffffff"/>
                        </a:solidFill>
                      </a:lnB>
                      <a:solidFill>
                        <a:srgbClr val="e6e9ee"/>
                      </a:solidFill>
                    </a:tcPr>
                  </a:tc>
                </a:tr>
              </a:tbl>
            </a:graphicData>
          </a:graphic>
        </p:graphicFrame>
        <p:graphicFrame>
          <p:nvGraphicFramePr>
            <p:cNvPr id="291" name="Table 21"/>
            <p:cNvGraphicFramePr/>
            <p:nvPr/>
          </p:nvGraphicFramePr>
          <p:xfrm>
            <a:off x="50760" y="3656160"/>
            <a:ext cx="2847240" cy="581400"/>
          </p:xfrm>
          <a:graphic>
            <a:graphicData uri="http://schemas.openxmlformats.org/drawingml/2006/table">
              <a:tbl>
                <a:tblPr/>
                <a:tblGrid>
                  <a:gridCol w="489600"/>
                  <a:gridCol w="586080"/>
                  <a:gridCol w="619560"/>
                  <a:gridCol w="643680"/>
                  <a:gridCol w="508680"/>
                </a:tblGrid>
                <a:tr h="348120">
                  <a:tc>
                    <a:txBody>
                      <a:bodyPr/>
                      <a:p>
                        <a:pPr>
                          <a:lnSpc>
                            <a:spcPct val="100000"/>
                          </a:lnSpc>
                        </a:pPr>
                        <a:r>
                          <a:rPr b="1" lang="en-US" sz="900" spc="-1" strike="noStrike">
                            <a:solidFill>
                              <a:srgbClr val="000000"/>
                            </a:solidFill>
                            <a:latin typeface="Arial"/>
                            <a:ea typeface="Arial"/>
                          </a:rPr>
                          <a:t>Dest. ID</a:t>
                        </a:r>
                        <a:endParaRPr b="0" lang="en-US" sz="900" spc="-1" strike="noStrike">
                          <a:latin typeface="Arial"/>
                        </a:endParaRPr>
                      </a:p>
                    </a:txBody>
                    <a:tcPr marL="91440" marR="91440">
                      <a:lnL w="12240">
                        <a:solidFill>
                          <a:srgbClr val="ffffff"/>
                        </a:solidFill>
                      </a:lnL>
                      <a:lnR w="12240">
                        <a:solidFill>
                          <a:srgbClr val="ffffff"/>
                        </a:solidFill>
                      </a:lnR>
                      <a:lnT w="12240">
                        <a:solidFill>
                          <a:srgbClr val="ffffff"/>
                        </a:solidFill>
                      </a:lnT>
                      <a:lnB w="12240">
                        <a:solidFill>
                          <a:srgbClr val="ffffff"/>
                        </a:solidFill>
                      </a:lnB>
                      <a:solidFill>
                        <a:srgbClr val="cacfdb"/>
                      </a:solidFill>
                    </a:tcPr>
                  </a:tc>
                  <a:tc>
                    <a:txBody>
                      <a:bodyPr/>
                      <a:p>
                        <a:pPr>
                          <a:lnSpc>
                            <a:spcPct val="100000"/>
                          </a:lnSpc>
                        </a:pPr>
                        <a:r>
                          <a:rPr b="1" lang="en-US" sz="900" spc="-1" strike="noStrike">
                            <a:solidFill>
                              <a:srgbClr val="000000"/>
                            </a:solidFill>
                            <a:latin typeface="Arial"/>
                            <a:ea typeface="Arial"/>
                          </a:rPr>
                          <a:t>Next Hop</a:t>
                        </a:r>
                        <a:endParaRPr b="0" lang="en-US" sz="900" spc="-1" strike="noStrike">
                          <a:latin typeface="Arial"/>
                        </a:endParaRPr>
                      </a:p>
                    </a:txBody>
                    <a:tcPr marL="91440" marR="91440">
                      <a:lnL w="12240">
                        <a:solidFill>
                          <a:srgbClr val="ffffff"/>
                        </a:solidFill>
                      </a:lnL>
                      <a:lnR w="12240">
                        <a:solidFill>
                          <a:srgbClr val="ffffff"/>
                        </a:solidFill>
                      </a:lnR>
                      <a:lnT w="12240">
                        <a:solidFill>
                          <a:srgbClr val="ffffff"/>
                        </a:solidFill>
                      </a:lnT>
                      <a:lnB w="12240">
                        <a:solidFill>
                          <a:srgbClr val="ffffff"/>
                        </a:solidFill>
                      </a:lnB>
                      <a:solidFill>
                        <a:srgbClr val="cacfdb"/>
                      </a:solidFill>
                    </a:tcPr>
                  </a:tc>
                  <a:tc>
                    <a:txBody>
                      <a:bodyPr/>
                      <a:p>
                        <a:pPr>
                          <a:lnSpc>
                            <a:spcPct val="100000"/>
                          </a:lnSpc>
                        </a:pPr>
                        <a:r>
                          <a:rPr b="1" lang="en-US" sz="900" spc="-1" strike="noStrike">
                            <a:solidFill>
                              <a:srgbClr val="000000"/>
                            </a:solidFill>
                            <a:latin typeface="Arial"/>
                            <a:ea typeface="Arial"/>
                          </a:rPr>
                          <a:t>Total Hop</a:t>
                        </a:r>
                        <a:endParaRPr b="0" lang="en-US" sz="900" spc="-1" strike="noStrike">
                          <a:latin typeface="Arial"/>
                        </a:endParaRPr>
                      </a:p>
                    </a:txBody>
                    <a:tcPr marL="91440" marR="91440">
                      <a:lnL w="12240">
                        <a:solidFill>
                          <a:srgbClr val="ffffff"/>
                        </a:solidFill>
                      </a:lnL>
                      <a:lnR w="12240">
                        <a:solidFill>
                          <a:srgbClr val="ffffff"/>
                        </a:solidFill>
                      </a:lnR>
                      <a:lnT w="12240">
                        <a:solidFill>
                          <a:srgbClr val="ffffff"/>
                        </a:solidFill>
                      </a:lnT>
                      <a:lnB w="12240">
                        <a:solidFill>
                          <a:srgbClr val="ffffff"/>
                        </a:solidFill>
                      </a:lnB>
                      <a:solidFill>
                        <a:srgbClr val="cacfdb"/>
                      </a:solidFill>
                    </a:tcPr>
                  </a:tc>
                  <a:tc>
                    <a:txBody>
                      <a:bodyPr/>
                      <a:p>
                        <a:pPr>
                          <a:lnSpc>
                            <a:spcPct val="100000"/>
                          </a:lnSpc>
                        </a:pPr>
                        <a:r>
                          <a:rPr b="1" lang="en-US" sz="900" spc="-1" strike="noStrike">
                            <a:solidFill>
                              <a:srgbClr val="000000"/>
                            </a:solidFill>
                            <a:latin typeface="Arial"/>
                            <a:ea typeface="Arial"/>
                          </a:rPr>
                          <a:t>Metric(dB)</a:t>
                        </a:r>
                        <a:endParaRPr b="0" lang="en-US" sz="900" spc="-1" strike="noStrike">
                          <a:latin typeface="Arial"/>
                        </a:endParaRPr>
                      </a:p>
                    </a:txBody>
                    <a:tcPr marL="91440" marR="91440">
                      <a:lnL w="12240">
                        <a:solidFill>
                          <a:srgbClr val="ffffff"/>
                        </a:solidFill>
                      </a:lnL>
                      <a:lnR w="12240">
                        <a:solidFill>
                          <a:srgbClr val="ffffff"/>
                        </a:solidFill>
                      </a:lnR>
                      <a:lnT w="12240">
                        <a:solidFill>
                          <a:srgbClr val="ffffff"/>
                        </a:solidFill>
                      </a:lnT>
                      <a:lnB w="12240">
                        <a:solidFill>
                          <a:srgbClr val="ffffff"/>
                        </a:solidFill>
                      </a:lnB>
                      <a:solidFill>
                        <a:srgbClr val="cacfdb"/>
                      </a:solidFill>
                    </a:tcPr>
                  </a:tc>
                  <a:tc>
                    <a:txBody>
                      <a:bodyPr/>
                      <a:p>
                        <a:pPr>
                          <a:lnSpc>
                            <a:spcPct val="100000"/>
                          </a:lnSpc>
                        </a:pPr>
                        <a:r>
                          <a:rPr b="1" lang="en-US" sz="900" spc="-1" strike="noStrike">
                            <a:solidFill>
                              <a:srgbClr val="000000"/>
                            </a:solidFill>
                            <a:latin typeface="Arial"/>
                            <a:ea typeface="Arial"/>
                          </a:rPr>
                          <a:t>Seq. No</a:t>
                        </a:r>
                        <a:endParaRPr b="0" lang="en-US" sz="900" spc="-1" strike="noStrike">
                          <a:latin typeface="Arial"/>
                        </a:endParaRPr>
                      </a:p>
                    </a:txBody>
                    <a:tcPr marL="91440" marR="91440">
                      <a:lnL w="12240">
                        <a:solidFill>
                          <a:srgbClr val="ffffff"/>
                        </a:solidFill>
                      </a:lnL>
                      <a:lnR w="12240">
                        <a:solidFill>
                          <a:srgbClr val="ffffff"/>
                        </a:solidFill>
                      </a:lnR>
                      <a:lnT w="12240">
                        <a:solidFill>
                          <a:srgbClr val="ffffff"/>
                        </a:solidFill>
                      </a:lnT>
                      <a:lnB w="12240">
                        <a:solidFill>
                          <a:srgbClr val="ffffff"/>
                        </a:solidFill>
                      </a:lnB>
                      <a:solidFill>
                        <a:srgbClr val="cacfdb"/>
                      </a:solidFill>
                    </a:tcPr>
                  </a:tc>
                </a:tr>
                <a:tr h="233640">
                  <a:tc>
                    <a:txBody>
                      <a:bodyPr/>
                      <a:p>
                        <a:pPr>
                          <a:lnSpc>
                            <a:spcPct val="100000"/>
                          </a:lnSpc>
                        </a:pPr>
                        <a:r>
                          <a:rPr b="0" lang="en-US" sz="1000" spc="-1" strike="noStrike">
                            <a:solidFill>
                              <a:srgbClr val="000000"/>
                            </a:solidFill>
                            <a:latin typeface="Arial"/>
                            <a:ea typeface="Arial"/>
                          </a:rPr>
                          <a:t>1</a:t>
                        </a:r>
                        <a:endParaRPr b="0" lang="en-US" sz="1000" spc="-1" strike="noStrike">
                          <a:latin typeface="Arial"/>
                        </a:endParaRPr>
                      </a:p>
                    </a:txBody>
                    <a:tcPr marL="91440" marR="91440">
                      <a:lnL w="12240">
                        <a:solidFill>
                          <a:srgbClr val="ffffff"/>
                        </a:solidFill>
                      </a:lnL>
                      <a:lnR w="12240">
                        <a:solidFill>
                          <a:srgbClr val="ffffff"/>
                        </a:solidFill>
                      </a:lnR>
                      <a:lnT w="12240">
                        <a:solidFill>
                          <a:srgbClr val="ffffff"/>
                        </a:solidFill>
                      </a:lnT>
                      <a:lnB w="12240">
                        <a:solidFill>
                          <a:srgbClr val="ffffff"/>
                        </a:solidFill>
                      </a:lnB>
                      <a:solidFill>
                        <a:srgbClr val="e6e9ee"/>
                      </a:solidFill>
                    </a:tcPr>
                  </a:tc>
                  <a:tc>
                    <a:txBody>
                      <a:bodyPr/>
                      <a:p>
                        <a:pPr>
                          <a:lnSpc>
                            <a:spcPct val="100000"/>
                          </a:lnSpc>
                        </a:pPr>
                        <a:r>
                          <a:rPr b="0" lang="en-US" sz="1000" spc="-1" strike="noStrike">
                            <a:solidFill>
                              <a:srgbClr val="000000"/>
                            </a:solidFill>
                            <a:latin typeface="Arial"/>
                            <a:ea typeface="Arial"/>
                          </a:rPr>
                          <a:t>0</a:t>
                        </a:r>
                        <a:endParaRPr b="0" lang="en-US" sz="1000" spc="-1" strike="noStrike">
                          <a:latin typeface="Arial"/>
                        </a:endParaRPr>
                      </a:p>
                    </a:txBody>
                    <a:tcPr marL="91440" marR="91440">
                      <a:lnL w="12240">
                        <a:solidFill>
                          <a:srgbClr val="ffffff"/>
                        </a:solidFill>
                      </a:lnL>
                      <a:lnR w="12240">
                        <a:solidFill>
                          <a:srgbClr val="ffffff"/>
                        </a:solidFill>
                      </a:lnR>
                      <a:lnT w="12240">
                        <a:solidFill>
                          <a:srgbClr val="ffffff"/>
                        </a:solidFill>
                      </a:lnT>
                      <a:lnB w="12240">
                        <a:solidFill>
                          <a:srgbClr val="ffffff"/>
                        </a:solidFill>
                      </a:lnB>
                      <a:solidFill>
                        <a:srgbClr val="e6e9ee"/>
                      </a:solidFill>
                    </a:tcPr>
                  </a:tc>
                  <a:tc>
                    <a:txBody>
                      <a:bodyPr/>
                      <a:p>
                        <a:pPr>
                          <a:lnSpc>
                            <a:spcPct val="100000"/>
                          </a:lnSpc>
                        </a:pPr>
                        <a:r>
                          <a:rPr b="0" lang="en-US" sz="1000" spc="-1" strike="noStrike">
                            <a:solidFill>
                              <a:srgbClr val="000000"/>
                            </a:solidFill>
                            <a:latin typeface="Arial"/>
                            <a:ea typeface="Arial"/>
                          </a:rPr>
                          <a:t>0</a:t>
                        </a:r>
                        <a:endParaRPr b="0" lang="en-US" sz="1000" spc="-1" strike="noStrike">
                          <a:latin typeface="Arial"/>
                        </a:endParaRPr>
                      </a:p>
                    </a:txBody>
                    <a:tcPr marL="91440" marR="91440">
                      <a:lnL w="12240">
                        <a:solidFill>
                          <a:srgbClr val="ffffff"/>
                        </a:solidFill>
                      </a:lnL>
                      <a:lnR w="12240">
                        <a:solidFill>
                          <a:srgbClr val="ffffff"/>
                        </a:solidFill>
                      </a:lnR>
                      <a:lnT w="12240">
                        <a:solidFill>
                          <a:srgbClr val="ffffff"/>
                        </a:solidFill>
                      </a:lnT>
                      <a:lnB w="12240">
                        <a:solidFill>
                          <a:srgbClr val="ffffff"/>
                        </a:solidFill>
                      </a:lnB>
                      <a:solidFill>
                        <a:srgbClr val="e6e9ee"/>
                      </a:solidFill>
                    </a:tcPr>
                  </a:tc>
                  <a:tc>
                    <a:txBody>
                      <a:bodyPr/>
                      <a:p>
                        <a:pPr>
                          <a:lnSpc>
                            <a:spcPct val="100000"/>
                          </a:lnSpc>
                        </a:pPr>
                        <a:r>
                          <a:rPr b="0" lang="en-US" sz="1000" spc="-1" strike="noStrike">
                            <a:solidFill>
                              <a:srgbClr val="000000"/>
                            </a:solidFill>
                            <a:latin typeface="Arial"/>
                            <a:ea typeface="Arial"/>
                          </a:rPr>
                          <a:t>0</a:t>
                        </a:r>
                        <a:endParaRPr b="0" lang="en-US" sz="1000" spc="-1" strike="noStrike">
                          <a:latin typeface="Arial"/>
                        </a:endParaRPr>
                      </a:p>
                    </a:txBody>
                    <a:tcPr marL="91440" marR="91440">
                      <a:lnL w="12240">
                        <a:solidFill>
                          <a:srgbClr val="ffffff"/>
                        </a:solidFill>
                      </a:lnL>
                      <a:lnR w="12240">
                        <a:solidFill>
                          <a:srgbClr val="ffffff"/>
                        </a:solidFill>
                      </a:lnR>
                      <a:lnT w="12240">
                        <a:solidFill>
                          <a:srgbClr val="ffffff"/>
                        </a:solidFill>
                      </a:lnT>
                      <a:lnB w="12240">
                        <a:solidFill>
                          <a:srgbClr val="ffffff"/>
                        </a:solidFill>
                      </a:lnB>
                      <a:solidFill>
                        <a:srgbClr val="e6e9ee"/>
                      </a:solidFill>
                    </a:tcPr>
                  </a:tc>
                  <a:tc>
                    <a:txBody>
                      <a:bodyPr/>
                      <a:p>
                        <a:pPr>
                          <a:lnSpc>
                            <a:spcPct val="100000"/>
                          </a:lnSpc>
                        </a:pPr>
                        <a:r>
                          <a:rPr b="0" lang="en-US" sz="1000" spc="-1" strike="noStrike">
                            <a:solidFill>
                              <a:srgbClr val="000000"/>
                            </a:solidFill>
                            <a:latin typeface="Arial"/>
                            <a:ea typeface="Arial"/>
                          </a:rPr>
                          <a:t>0</a:t>
                        </a:r>
                        <a:endParaRPr b="0" lang="en-US" sz="1000" spc="-1" strike="noStrike">
                          <a:latin typeface="Arial"/>
                        </a:endParaRPr>
                      </a:p>
                    </a:txBody>
                    <a:tcPr marL="91440" marR="91440">
                      <a:lnL w="12240">
                        <a:solidFill>
                          <a:srgbClr val="ffffff"/>
                        </a:solidFill>
                      </a:lnL>
                      <a:lnR w="12240">
                        <a:solidFill>
                          <a:srgbClr val="ffffff"/>
                        </a:solidFill>
                      </a:lnR>
                      <a:lnT w="12240">
                        <a:solidFill>
                          <a:srgbClr val="ffffff"/>
                        </a:solidFill>
                      </a:lnT>
                      <a:lnB w="12240">
                        <a:solidFill>
                          <a:srgbClr val="ffffff"/>
                        </a:solidFill>
                      </a:lnB>
                      <a:solidFill>
                        <a:srgbClr val="e6e9ee"/>
                      </a:solidFill>
                    </a:tcPr>
                  </a:tc>
                </a:tr>
              </a:tbl>
            </a:graphicData>
          </a:graphic>
        </p:graphicFrame>
        <p:sp>
          <p:nvSpPr>
            <p:cNvPr id="292" name="Line 22"/>
            <p:cNvSpPr/>
            <p:nvPr/>
          </p:nvSpPr>
          <p:spPr>
            <a:xfrm flipV="1">
              <a:off x="3648600" y="2347920"/>
              <a:ext cx="360" cy="453960"/>
            </a:xfrm>
            <a:prstGeom prst="line">
              <a:avLst/>
            </a:prstGeom>
            <a:ln w="12600">
              <a:solidFill>
                <a:srgbClr val="ff2600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3" name="Line 23"/>
            <p:cNvSpPr/>
            <p:nvPr/>
          </p:nvSpPr>
          <p:spPr>
            <a:xfrm>
              <a:off x="4766040" y="3267000"/>
              <a:ext cx="360" cy="453600"/>
            </a:xfrm>
            <a:prstGeom prst="line">
              <a:avLst/>
            </a:prstGeom>
            <a:ln w="12600">
              <a:solidFill>
                <a:srgbClr val="ff2600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graphicFrame>
          <p:nvGraphicFramePr>
            <p:cNvPr id="294" name="Table 24"/>
            <p:cNvGraphicFramePr/>
            <p:nvPr/>
          </p:nvGraphicFramePr>
          <p:xfrm>
            <a:off x="3342600" y="3730320"/>
            <a:ext cx="2847240" cy="581400"/>
          </p:xfrm>
          <a:graphic>
            <a:graphicData uri="http://schemas.openxmlformats.org/drawingml/2006/table">
              <a:tbl>
                <a:tblPr/>
                <a:tblGrid>
                  <a:gridCol w="489600"/>
                  <a:gridCol w="586080"/>
                  <a:gridCol w="619560"/>
                  <a:gridCol w="643680"/>
                  <a:gridCol w="508680"/>
                </a:tblGrid>
                <a:tr h="348120">
                  <a:tc>
                    <a:txBody>
                      <a:bodyPr/>
                      <a:p>
                        <a:pPr>
                          <a:lnSpc>
                            <a:spcPct val="100000"/>
                          </a:lnSpc>
                        </a:pPr>
                        <a:r>
                          <a:rPr b="1" lang="en-US" sz="900" spc="-1" strike="noStrike">
                            <a:solidFill>
                              <a:srgbClr val="000000"/>
                            </a:solidFill>
                            <a:latin typeface="Arial"/>
                            <a:ea typeface="Arial"/>
                          </a:rPr>
                          <a:t>Dest. ID</a:t>
                        </a:r>
                        <a:endParaRPr b="0" lang="en-US" sz="900" spc="-1" strike="noStrike">
                          <a:latin typeface="Arial"/>
                        </a:endParaRPr>
                      </a:p>
                    </a:txBody>
                    <a:tcPr marL="91440" marR="91440">
                      <a:lnL w="12240">
                        <a:solidFill>
                          <a:srgbClr val="ffffff"/>
                        </a:solidFill>
                      </a:lnL>
                      <a:lnR w="12240">
                        <a:solidFill>
                          <a:srgbClr val="ffffff"/>
                        </a:solidFill>
                      </a:lnR>
                      <a:lnT w="12240">
                        <a:solidFill>
                          <a:srgbClr val="ffffff"/>
                        </a:solidFill>
                      </a:lnT>
                      <a:lnB w="12240">
                        <a:solidFill>
                          <a:srgbClr val="ffffff"/>
                        </a:solidFill>
                      </a:lnB>
                      <a:solidFill>
                        <a:srgbClr val="cacfdb"/>
                      </a:solidFill>
                    </a:tcPr>
                  </a:tc>
                  <a:tc>
                    <a:txBody>
                      <a:bodyPr/>
                      <a:p>
                        <a:pPr>
                          <a:lnSpc>
                            <a:spcPct val="100000"/>
                          </a:lnSpc>
                        </a:pPr>
                        <a:r>
                          <a:rPr b="1" lang="en-US" sz="900" spc="-1" strike="noStrike">
                            <a:solidFill>
                              <a:srgbClr val="000000"/>
                            </a:solidFill>
                            <a:latin typeface="Arial"/>
                            <a:ea typeface="Arial"/>
                          </a:rPr>
                          <a:t>Next Hop</a:t>
                        </a:r>
                        <a:endParaRPr b="0" lang="en-US" sz="900" spc="-1" strike="noStrike">
                          <a:latin typeface="Arial"/>
                        </a:endParaRPr>
                      </a:p>
                    </a:txBody>
                    <a:tcPr marL="91440" marR="91440">
                      <a:lnL w="12240">
                        <a:solidFill>
                          <a:srgbClr val="ffffff"/>
                        </a:solidFill>
                      </a:lnL>
                      <a:lnR w="12240">
                        <a:solidFill>
                          <a:srgbClr val="ffffff"/>
                        </a:solidFill>
                      </a:lnR>
                      <a:lnT w="12240">
                        <a:solidFill>
                          <a:srgbClr val="ffffff"/>
                        </a:solidFill>
                      </a:lnT>
                      <a:lnB w="12240">
                        <a:solidFill>
                          <a:srgbClr val="ffffff"/>
                        </a:solidFill>
                      </a:lnB>
                      <a:solidFill>
                        <a:srgbClr val="cacfdb"/>
                      </a:solidFill>
                    </a:tcPr>
                  </a:tc>
                  <a:tc>
                    <a:txBody>
                      <a:bodyPr/>
                      <a:p>
                        <a:pPr>
                          <a:lnSpc>
                            <a:spcPct val="100000"/>
                          </a:lnSpc>
                        </a:pPr>
                        <a:r>
                          <a:rPr b="1" lang="en-US" sz="900" spc="-1" strike="noStrike">
                            <a:solidFill>
                              <a:srgbClr val="000000"/>
                            </a:solidFill>
                            <a:latin typeface="Arial"/>
                            <a:ea typeface="Arial"/>
                          </a:rPr>
                          <a:t>Total Hop</a:t>
                        </a:r>
                        <a:endParaRPr b="0" lang="en-US" sz="900" spc="-1" strike="noStrike">
                          <a:latin typeface="Arial"/>
                        </a:endParaRPr>
                      </a:p>
                    </a:txBody>
                    <a:tcPr marL="91440" marR="91440">
                      <a:lnL w="12240">
                        <a:solidFill>
                          <a:srgbClr val="ffffff"/>
                        </a:solidFill>
                      </a:lnL>
                      <a:lnR w="12240">
                        <a:solidFill>
                          <a:srgbClr val="ffffff"/>
                        </a:solidFill>
                      </a:lnR>
                      <a:lnT w="12240">
                        <a:solidFill>
                          <a:srgbClr val="ffffff"/>
                        </a:solidFill>
                      </a:lnT>
                      <a:lnB w="12240">
                        <a:solidFill>
                          <a:srgbClr val="ffffff"/>
                        </a:solidFill>
                      </a:lnB>
                      <a:solidFill>
                        <a:srgbClr val="cacfdb"/>
                      </a:solidFill>
                    </a:tcPr>
                  </a:tc>
                  <a:tc>
                    <a:txBody>
                      <a:bodyPr/>
                      <a:p>
                        <a:pPr>
                          <a:lnSpc>
                            <a:spcPct val="100000"/>
                          </a:lnSpc>
                        </a:pPr>
                        <a:r>
                          <a:rPr b="1" lang="en-US" sz="900" spc="-1" strike="noStrike">
                            <a:solidFill>
                              <a:srgbClr val="000000"/>
                            </a:solidFill>
                            <a:latin typeface="Arial"/>
                            <a:ea typeface="Arial"/>
                          </a:rPr>
                          <a:t>Metric(dB)</a:t>
                        </a:r>
                        <a:endParaRPr b="0" lang="en-US" sz="900" spc="-1" strike="noStrike">
                          <a:latin typeface="Arial"/>
                        </a:endParaRPr>
                      </a:p>
                    </a:txBody>
                    <a:tcPr marL="91440" marR="91440">
                      <a:lnL w="12240">
                        <a:solidFill>
                          <a:srgbClr val="ffffff"/>
                        </a:solidFill>
                      </a:lnL>
                      <a:lnR w="12240">
                        <a:solidFill>
                          <a:srgbClr val="ffffff"/>
                        </a:solidFill>
                      </a:lnR>
                      <a:lnT w="12240">
                        <a:solidFill>
                          <a:srgbClr val="ffffff"/>
                        </a:solidFill>
                      </a:lnT>
                      <a:lnB w="12240">
                        <a:solidFill>
                          <a:srgbClr val="ffffff"/>
                        </a:solidFill>
                      </a:lnB>
                      <a:solidFill>
                        <a:srgbClr val="cacfdb"/>
                      </a:solidFill>
                    </a:tcPr>
                  </a:tc>
                  <a:tc>
                    <a:txBody>
                      <a:bodyPr/>
                      <a:p>
                        <a:pPr>
                          <a:lnSpc>
                            <a:spcPct val="100000"/>
                          </a:lnSpc>
                        </a:pPr>
                        <a:r>
                          <a:rPr b="1" lang="en-US" sz="900" spc="-1" strike="noStrike">
                            <a:solidFill>
                              <a:srgbClr val="000000"/>
                            </a:solidFill>
                            <a:latin typeface="Arial"/>
                            <a:ea typeface="Arial"/>
                          </a:rPr>
                          <a:t>Seq. No</a:t>
                        </a:r>
                        <a:endParaRPr b="0" lang="en-US" sz="900" spc="-1" strike="noStrike">
                          <a:latin typeface="Arial"/>
                        </a:endParaRPr>
                      </a:p>
                    </a:txBody>
                    <a:tcPr marL="91440" marR="91440">
                      <a:lnL w="12240">
                        <a:solidFill>
                          <a:srgbClr val="ffffff"/>
                        </a:solidFill>
                      </a:lnL>
                      <a:lnR w="12240">
                        <a:solidFill>
                          <a:srgbClr val="ffffff"/>
                        </a:solidFill>
                      </a:lnR>
                      <a:lnT w="12240">
                        <a:solidFill>
                          <a:srgbClr val="ffffff"/>
                        </a:solidFill>
                      </a:lnT>
                      <a:lnB w="12240">
                        <a:solidFill>
                          <a:srgbClr val="ffffff"/>
                        </a:solidFill>
                      </a:lnB>
                      <a:solidFill>
                        <a:srgbClr val="cacfdb"/>
                      </a:solidFill>
                    </a:tcPr>
                  </a:tc>
                </a:tr>
                <a:tr h="233640">
                  <a:tc>
                    <a:txBody>
                      <a:bodyPr/>
                      <a:p>
                        <a:pPr>
                          <a:lnSpc>
                            <a:spcPct val="100000"/>
                          </a:lnSpc>
                        </a:pPr>
                        <a:r>
                          <a:rPr b="0" lang="en-US" sz="1000" spc="-1" strike="noStrike">
                            <a:solidFill>
                              <a:srgbClr val="000000"/>
                            </a:solidFill>
                            <a:latin typeface="Arial"/>
                            <a:ea typeface="Arial"/>
                          </a:rPr>
                          <a:t>3</a:t>
                        </a:r>
                        <a:endParaRPr b="0" lang="en-US" sz="1000" spc="-1" strike="noStrike">
                          <a:latin typeface="Arial"/>
                        </a:endParaRPr>
                      </a:p>
                    </a:txBody>
                    <a:tcPr marL="91440" marR="91440">
                      <a:lnL w="12240">
                        <a:solidFill>
                          <a:srgbClr val="ffffff"/>
                        </a:solidFill>
                      </a:lnL>
                      <a:lnR w="12240">
                        <a:solidFill>
                          <a:srgbClr val="ffffff"/>
                        </a:solidFill>
                      </a:lnR>
                      <a:lnT w="12240">
                        <a:solidFill>
                          <a:srgbClr val="ffffff"/>
                        </a:solidFill>
                      </a:lnT>
                      <a:lnB w="12240">
                        <a:solidFill>
                          <a:srgbClr val="ffffff"/>
                        </a:solidFill>
                      </a:lnB>
                      <a:solidFill>
                        <a:srgbClr val="e6e9ee"/>
                      </a:solidFill>
                    </a:tcPr>
                  </a:tc>
                  <a:tc>
                    <a:txBody>
                      <a:bodyPr/>
                      <a:p>
                        <a:pPr>
                          <a:lnSpc>
                            <a:spcPct val="100000"/>
                          </a:lnSpc>
                        </a:pPr>
                        <a:r>
                          <a:rPr b="0" lang="en-US" sz="1000" spc="-1" strike="noStrike">
                            <a:solidFill>
                              <a:srgbClr val="000000"/>
                            </a:solidFill>
                            <a:latin typeface="Arial"/>
                            <a:ea typeface="Arial"/>
                          </a:rPr>
                          <a:t>0</a:t>
                        </a:r>
                        <a:endParaRPr b="0" lang="en-US" sz="1000" spc="-1" strike="noStrike">
                          <a:latin typeface="Arial"/>
                        </a:endParaRPr>
                      </a:p>
                    </a:txBody>
                    <a:tcPr marL="91440" marR="91440">
                      <a:lnL w="12240">
                        <a:solidFill>
                          <a:srgbClr val="ffffff"/>
                        </a:solidFill>
                      </a:lnL>
                      <a:lnR w="12240">
                        <a:solidFill>
                          <a:srgbClr val="ffffff"/>
                        </a:solidFill>
                      </a:lnR>
                      <a:lnT w="12240">
                        <a:solidFill>
                          <a:srgbClr val="ffffff"/>
                        </a:solidFill>
                      </a:lnT>
                      <a:lnB w="12240">
                        <a:solidFill>
                          <a:srgbClr val="ffffff"/>
                        </a:solidFill>
                      </a:lnB>
                      <a:solidFill>
                        <a:srgbClr val="e6e9ee"/>
                      </a:solidFill>
                    </a:tcPr>
                  </a:tc>
                  <a:tc>
                    <a:txBody>
                      <a:bodyPr/>
                      <a:p>
                        <a:pPr>
                          <a:lnSpc>
                            <a:spcPct val="100000"/>
                          </a:lnSpc>
                        </a:pPr>
                        <a:r>
                          <a:rPr b="0" lang="en-US" sz="1000" spc="-1" strike="noStrike">
                            <a:solidFill>
                              <a:srgbClr val="000000"/>
                            </a:solidFill>
                            <a:latin typeface="Arial"/>
                            <a:ea typeface="Arial"/>
                          </a:rPr>
                          <a:t>0</a:t>
                        </a:r>
                        <a:endParaRPr b="0" lang="en-US" sz="1000" spc="-1" strike="noStrike">
                          <a:latin typeface="Arial"/>
                        </a:endParaRPr>
                      </a:p>
                    </a:txBody>
                    <a:tcPr marL="91440" marR="91440">
                      <a:lnL w="12240">
                        <a:solidFill>
                          <a:srgbClr val="ffffff"/>
                        </a:solidFill>
                      </a:lnL>
                      <a:lnR w="12240">
                        <a:solidFill>
                          <a:srgbClr val="ffffff"/>
                        </a:solidFill>
                      </a:lnR>
                      <a:lnT w="12240">
                        <a:solidFill>
                          <a:srgbClr val="ffffff"/>
                        </a:solidFill>
                      </a:lnT>
                      <a:lnB w="12240">
                        <a:solidFill>
                          <a:srgbClr val="ffffff"/>
                        </a:solidFill>
                      </a:lnB>
                      <a:solidFill>
                        <a:srgbClr val="e6e9ee"/>
                      </a:solidFill>
                    </a:tcPr>
                  </a:tc>
                  <a:tc>
                    <a:txBody>
                      <a:bodyPr/>
                      <a:p>
                        <a:pPr>
                          <a:lnSpc>
                            <a:spcPct val="100000"/>
                          </a:lnSpc>
                        </a:pPr>
                        <a:r>
                          <a:rPr b="0" lang="en-US" sz="1000" spc="-1" strike="noStrike">
                            <a:solidFill>
                              <a:srgbClr val="000000"/>
                            </a:solidFill>
                            <a:latin typeface="Arial"/>
                            <a:ea typeface="Arial"/>
                          </a:rPr>
                          <a:t>0</a:t>
                        </a:r>
                        <a:endParaRPr b="0" lang="en-US" sz="1000" spc="-1" strike="noStrike">
                          <a:latin typeface="Arial"/>
                        </a:endParaRPr>
                      </a:p>
                    </a:txBody>
                    <a:tcPr marL="91440" marR="91440">
                      <a:lnL w="12240">
                        <a:solidFill>
                          <a:srgbClr val="ffffff"/>
                        </a:solidFill>
                      </a:lnL>
                      <a:lnR w="12240">
                        <a:solidFill>
                          <a:srgbClr val="ffffff"/>
                        </a:solidFill>
                      </a:lnR>
                      <a:lnT w="12240">
                        <a:solidFill>
                          <a:srgbClr val="ffffff"/>
                        </a:solidFill>
                      </a:lnT>
                      <a:lnB w="12240">
                        <a:solidFill>
                          <a:srgbClr val="ffffff"/>
                        </a:solidFill>
                      </a:lnB>
                      <a:solidFill>
                        <a:srgbClr val="e6e9ee"/>
                      </a:solidFill>
                    </a:tcPr>
                  </a:tc>
                  <a:tc>
                    <a:txBody>
                      <a:bodyPr/>
                      <a:p>
                        <a:pPr>
                          <a:lnSpc>
                            <a:spcPct val="100000"/>
                          </a:lnSpc>
                        </a:pPr>
                        <a:r>
                          <a:rPr b="0" lang="en-US" sz="1000" spc="-1" strike="noStrike">
                            <a:solidFill>
                              <a:srgbClr val="000000"/>
                            </a:solidFill>
                            <a:latin typeface="Arial"/>
                            <a:ea typeface="Arial"/>
                          </a:rPr>
                          <a:t>0</a:t>
                        </a:r>
                        <a:endParaRPr b="0" lang="en-US" sz="1000" spc="-1" strike="noStrike">
                          <a:latin typeface="Arial"/>
                        </a:endParaRPr>
                      </a:p>
                    </a:txBody>
                    <a:tcPr marL="91440" marR="91440">
                      <a:lnL w="12240">
                        <a:solidFill>
                          <a:srgbClr val="ffffff"/>
                        </a:solidFill>
                      </a:lnL>
                      <a:lnR w="12240">
                        <a:solidFill>
                          <a:srgbClr val="ffffff"/>
                        </a:solidFill>
                      </a:lnR>
                      <a:lnT w="12240">
                        <a:solidFill>
                          <a:srgbClr val="ffffff"/>
                        </a:solidFill>
                      </a:lnT>
                      <a:lnB w="12240">
                        <a:solidFill>
                          <a:srgbClr val="ffffff"/>
                        </a:solidFill>
                      </a:lnB>
                      <a:solidFill>
                        <a:srgbClr val="e6e9ee"/>
                      </a:solidFill>
                    </a:tcPr>
                  </a:tc>
                </a:tr>
              </a:tbl>
            </a:graphicData>
          </a:graphic>
        </p:graphicFrame>
        <p:graphicFrame>
          <p:nvGraphicFramePr>
            <p:cNvPr id="295" name="Table 25"/>
            <p:cNvGraphicFramePr/>
            <p:nvPr/>
          </p:nvGraphicFramePr>
          <p:xfrm>
            <a:off x="6202080" y="1796760"/>
            <a:ext cx="2847240" cy="581400"/>
          </p:xfrm>
          <a:graphic>
            <a:graphicData uri="http://schemas.openxmlformats.org/drawingml/2006/table">
              <a:tbl>
                <a:tblPr/>
                <a:tblGrid>
                  <a:gridCol w="489600"/>
                  <a:gridCol w="586080"/>
                  <a:gridCol w="619560"/>
                  <a:gridCol w="643680"/>
                  <a:gridCol w="508680"/>
                </a:tblGrid>
                <a:tr h="348120">
                  <a:tc>
                    <a:txBody>
                      <a:bodyPr/>
                      <a:p>
                        <a:pPr>
                          <a:lnSpc>
                            <a:spcPct val="100000"/>
                          </a:lnSpc>
                        </a:pPr>
                        <a:r>
                          <a:rPr b="1" lang="en-US" sz="900" spc="-1" strike="noStrike">
                            <a:solidFill>
                              <a:srgbClr val="000000"/>
                            </a:solidFill>
                            <a:latin typeface="Arial"/>
                            <a:ea typeface="Arial"/>
                          </a:rPr>
                          <a:t>Dest. ID</a:t>
                        </a:r>
                        <a:endParaRPr b="0" lang="en-US" sz="900" spc="-1" strike="noStrike">
                          <a:latin typeface="Arial"/>
                        </a:endParaRPr>
                      </a:p>
                    </a:txBody>
                    <a:tcPr marL="91440" marR="91440">
                      <a:lnL w="12240">
                        <a:solidFill>
                          <a:srgbClr val="ffffff"/>
                        </a:solidFill>
                      </a:lnL>
                      <a:lnR w="12240">
                        <a:solidFill>
                          <a:srgbClr val="ffffff"/>
                        </a:solidFill>
                      </a:lnR>
                      <a:lnT w="12240">
                        <a:solidFill>
                          <a:srgbClr val="ffffff"/>
                        </a:solidFill>
                      </a:lnT>
                      <a:lnB w="12240">
                        <a:solidFill>
                          <a:srgbClr val="ffffff"/>
                        </a:solidFill>
                      </a:lnB>
                      <a:solidFill>
                        <a:srgbClr val="cacfdb"/>
                      </a:solidFill>
                    </a:tcPr>
                  </a:tc>
                  <a:tc>
                    <a:txBody>
                      <a:bodyPr/>
                      <a:p>
                        <a:pPr>
                          <a:lnSpc>
                            <a:spcPct val="100000"/>
                          </a:lnSpc>
                        </a:pPr>
                        <a:r>
                          <a:rPr b="1" lang="en-US" sz="900" spc="-1" strike="noStrike">
                            <a:solidFill>
                              <a:srgbClr val="000000"/>
                            </a:solidFill>
                            <a:latin typeface="Arial"/>
                            <a:ea typeface="Arial"/>
                          </a:rPr>
                          <a:t>Next Hop</a:t>
                        </a:r>
                        <a:endParaRPr b="0" lang="en-US" sz="900" spc="-1" strike="noStrike">
                          <a:latin typeface="Arial"/>
                        </a:endParaRPr>
                      </a:p>
                    </a:txBody>
                    <a:tcPr marL="91440" marR="91440">
                      <a:lnL w="12240">
                        <a:solidFill>
                          <a:srgbClr val="ffffff"/>
                        </a:solidFill>
                      </a:lnL>
                      <a:lnR w="12240">
                        <a:solidFill>
                          <a:srgbClr val="ffffff"/>
                        </a:solidFill>
                      </a:lnR>
                      <a:lnT w="12240">
                        <a:solidFill>
                          <a:srgbClr val="ffffff"/>
                        </a:solidFill>
                      </a:lnT>
                      <a:lnB w="12240">
                        <a:solidFill>
                          <a:srgbClr val="ffffff"/>
                        </a:solidFill>
                      </a:lnB>
                      <a:solidFill>
                        <a:srgbClr val="cacfdb"/>
                      </a:solidFill>
                    </a:tcPr>
                  </a:tc>
                  <a:tc>
                    <a:txBody>
                      <a:bodyPr/>
                      <a:p>
                        <a:pPr>
                          <a:lnSpc>
                            <a:spcPct val="100000"/>
                          </a:lnSpc>
                        </a:pPr>
                        <a:r>
                          <a:rPr b="1" lang="en-US" sz="900" spc="-1" strike="noStrike">
                            <a:solidFill>
                              <a:srgbClr val="000000"/>
                            </a:solidFill>
                            <a:latin typeface="Arial"/>
                            <a:ea typeface="Arial"/>
                          </a:rPr>
                          <a:t>Total Hop</a:t>
                        </a:r>
                        <a:endParaRPr b="0" lang="en-US" sz="900" spc="-1" strike="noStrike">
                          <a:latin typeface="Arial"/>
                        </a:endParaRPr>
                      </a:p>
                    </a:txBody>
                    <a:tcPr marL="91440" marR="91440">
                      <a:lnL w="12240">
                        <a:solidFill>
                          <a:srgbClr val="ffffff"/>
                        </a:solidFill>
                      </a:lnL>
                      <a:lnR w="12240">
                        <a:solidFill>
                          <a:srgbClr val="ffffff"/>
                        </a:solidFill>
                      </a:lnR>
                      <a:lnT w="12240">
                        <a:solidFill>
                          <a:srgbClr val="ffffff"/>
                        </a:solidFill>
                      </a:lnT>
                      <a:lnB w="12240">
                        <a:solidFill>
                          <a:srgbClr val="ffffff"/>
                        </a:solidFill>
                      </a:lnB>
                      <a:solidFill>
                        <a:srgbClr val="cacfdb"/>
                      </a:solidFill>
                    </a:tcPr>
                  </a:tc>
                  <a:tc>
                    <a:txBody>
                      <a:bodyPr/>
                      <a:p>
                        <a:pPr>
                          <a:lnSpc>
                            <a:spcPct val="100000"/>
                          </a:lnSpc>
                        </a:pPr>
                        <a:r>
                          <a:rPr b="1" lang="en-US" sz="900" spc="-1" strike="noStrike">
                            <a:solidFill>
                              <a:srgbClr val="000000"/>
                            </a:solidFill>
                            <a:latin typeface="Arial"/>
                            <a:ea typeface="Arial"/>
                          </a:rPr>
                          <a:t>Metric(dB)</a:t>
                        </a:r>
                        <a:endParaRPr b="0" lang="en-US" sz="900" spc="-1" strike="noStrike">
                          <a:latin typeface="Arial"/>
                        </a:endParaRPr>
                      </a:p>
                    </a:txBody>
                    <a:tcPr marL="91440" marR="91440">
                      <a:lnL w="12240">
                        <a:solidFill>
                          <a:srgbClr val="ffffff"/>
                        </a:solidFill>
                      </a:lnL>
                      <a:lnR w="12240">
                        <a:solidFill>
                          <a:srgbClr val="ffffff"/>
                        </a:solidFill>
                      </a:lnR>
                      <a:lnT w="12240">
                        <a:solidFill>
                          <a:srgbClr val="ffffff"/>
                        </a:solidFill>
                      </a:lnT>
                      <a:lnB w="12240">
                        <a:solidFill>
                          <a:srgbClr val="ffffff"/>
                        </a:solidFill>
                      </a:lnB>
                      <a:solidFill>
                        <a:srgbClr val="cacfdb"/>
                      </a:solidFill>
                    </a:tcPr>
                  </a:tc>
                  <a:tc>
                    <a:txBody>
                      <a:bodyPr/>
                      <a:p>
                        <a:pPr>
                          <a:lnSpc>
                            <a:spcPct val="100000"/>
                          </a:lnSpc>
                        </a:pPr>
                        <a:r>
                          <a:rPr b="1" lang="en-US" sz="900" spc="-1" strike="noStrike">
                            <a:solidFill>
                              <a:srgbClr val="000000"/>
                            </a:solidFill>
                            <a:latin typeface="Arial"/>
                            <a:ea typeface="Arial"/>
                          </a:rPr>
                          <a:t>Seq. No</a:t>
                        </a:r>
                        <a:endParaRPr b="0" lang="en-US" sz="900" spc="-1" strike="noStrike">
                          <a:latin typeface="Arial"/>
                        </a:endParaRPr>
                      </a:p>
                    </a:txBody>
                    <a:tcPr marL="91440" marR="91440">
                      <a:lnL w="12240">
                        <a:solidFill>
                          <a:srgbClr val="ffffff"/>
                        </a:solidFill>
                      </a:lnL>
                      <a:lnR w="12240">
                        <a:solidFill>
                          <a:srgbClr val="ffffff"/>
                        </a:solidFill>
                      </a:lnR>
                      <a:lnT w="12240">
                        <a:solidFill>
                          <a:srgbClr val="ffffff"/>
                        </a:solidFill>
                      </a:lnT>
                      <a:lnB w="12240">
                        <a:solidFill>
                          <a:srgbClr val="ffffff"/>
                        </a:solidFill>
                      </a:lnB>
                      <a:solidFill>
                        <a:srgbClr val="cacfdb"/>
                      </a:solidFill>
                    </a:tcPr>
                  </a:tc>
                </a:tr>
                <a:tr h="233640">
                  <a:tc>
                    <a:txBody>
                      <a:bodyPr/>
                      <a:p>
                        <a:pPr>
                          <a:lnSpc>
                            <a:spcPct val="100000"/>
                          </a:lnSpc>
                        </a:pPr>
                        <a:r>
                          <a:rPr b="0" lang="en-US" sz="1000" spc="-1" strike="noStrike">
                            <a:solidFill>
                              <a:srgbClr val="000000"/>
                            </a:solidFill>
                            <a:latin typeface="Arial"/>
                            <a:ea typeface="Arial"/>
                          </a:rPr>
                          <a:t>4</a:t>
                        </a:r>
                        <a:endParaRPr b="0" lang="en-US" sz="1000" spc="-1" strike="noStrike">
                          <a:latin typeface="Arial"/>
                        </a:endParaRPr>
                      </a:p>
                    </a:txBody>
                    <a:tcPr marL="91440" marR="91440">
                      <a:lnL w="12240">
                        <a:solidFill>
                          <a:srgbClr val="ffffff"/>
                        </a:solidFill>
                      </a:lnL>
                      <a:lnR w="12240">
                        <a:solidFill>
                          <a:srgbClr val="ffffff"/>
                        </a:solidFill>
                      </a:lnR>
                      <a:lnT w="12240">
                        <a:solidFill>
                          <a:srgbClr val="ffffff"/>
                        </a:solidFill>
                      </a:lnT>
                      <a:lnB w="12240">
                        <a:solidFill>
                          <a:srgbClr val="ffffff"/>
                        </a:solidFill>
                      </a:lnB>
                      <a:solidFill>
                        <a:srgbClr val="e6e9ee"/>
                      </a:solidFill>
                    </a:tcPr>
                  </a:tc>
                  <a:tc>
                    <a:txBody>
                      <a:bodyPr/>
                      <a:p>
                        <a:pPr>
                          <a:lnSpc>
                            <a:spcPct val="100000"/>
                          </a:lnSpc>
                        </a:pPr>
                        <a:r>
                          <a:rPr b="0" lang="en-US" sz="1000" spc="-1" strike="noStrike">
                            <a:solidFill>
                              <a:srgbClr val="000000"/>
                            </a:solidFill>
                            <a:latin typeface="Arial"/>
                            <a:ea typeface="Arial"/>
                          </a:rPr>
                          <a:t>0</a:t>
                        </a:r>
                        <a:endParaRPr b="0" lang="en-US" sz="1000" spc="-1" strike="noStrike">
                          <a:latin typeface="Arial"/>
                        </a:endParaRPr>
                      </a:p>
                    </a:txBody>
                    <a:tcPr marL="91440" marR="91440">
                      <a:lnL w="12240">
                        <a:solidFill>
                          <a:srgbClr val="ffffff"/>
                        </a:solidFill>
                      </a:lnL>
                      <a:lnR w="12240">
                        <a:solidFill>
                          <a:srgbClr val="ffffff"/>
                        </a:solidFill>
                      </a:lnR>
                      <a:lnT w="12240">
                        <a:solidFill>
                          <a:srgbClr val="ffffff"/>
                        </a:solidFill>
                      </a:lnT>
                      <a:lnB w="12240">
                        <a:solidFill>
                          <a:srgbClr val="ffffff"/>
                        </a:solidFill>
                      </a:lnB>
                      <a:solidFill>
                        <a:srgbClr val="e6e9ee"/>
                      </a:solidFill>
                    </a:tcPr>
                  </a:tc>
                  <a:tc>
                    <a:txBody>
                      <a:bodyPr/>
                      <a:p>
                        <a:pPr>
                          <a:lnSpc>
                            <a:spcPct val="100000"/>
                          </a:lnSpc>
                        </a:pPr>
                        <a:r>
                          <a:rPr b="0" lang="en-US" sz="1000" spc="-1" strike="noStrike">
                            <a:solidFill>
                              <a:srgbClr val="000000"/>
                            </a:solidFill>
                            <a:latin typeface="Arial"/>
                            <a:ea typeface="Arial"/>
                          </a:rPr>
                          <a:t>0</a:t>
                        </a:r>
                        <a:endParaRPr b="0" lang="en-US" sz="1000" spc="-1" strike="noStrike">
                          <a:latin typeface="Arial"/>
                        </a:endParaRPr>
                      </a:p>
                    </a:txBody>
                    <a:tcPr marL="91440" marR="91440">
                      <a:lnL w="12240">
                        <a:solidFill>
                          <a:srgbClr val="ffffff"/>
                        </a:solidFill>
                      </a:lnL>
                      <a:lnR w="12240">
                        <a:solidFill>
                          <a:srgbClr val="ffffff"/>
                        </a:solidFill>
                      </a:lnR>
                      <a:lnT w="12240">
                        <a:solidFill>
                          <a:srgbClr val="ffffff"/>
                        </a:solidFill>
                      </a:lnT>
                      <a:lnB w="12240">
                        <a:solidFill>
                          <a:srgbClr val="ffffff"/>
                        </a:solidFill>
                      </a:lnB>
                      <a:solidFill>
                        <a:srgbClr val="e6e9ee"/>
                      </a:solidFill>
                    </a:tcPr>
                  </a:tc>
                  <a:tc>
                    <a:txBody>
                      <a:bodyPr/>
                      <a:p>
                        <a:pPr>
                          <a:lnSpc>
                            <a:spcPct val="100000"/>
                          </a:lnSpc>
                        </a:pPr>
                        <a:r>
                          <a:rPr b="0" lang="en-US" sz="1000" spc="-1" strike="noStrike">
                            <a:solidFill>
                              <a:srgbClr val="000000"/>
                            </a:solidFill>
                            <a:latin typeface="Arial"/>
                            <a:ea typeface="Arial"/>
                          </a:rPr>
                          <a:t>0</a:t>
                        </a:r>
                        <a:endParaRPr b="0" lang="en-US" sz="1000" spc="-1" strike="noStrike">
                          <a:latin typeface="Arial"/>
                        </a:endParaRPr>
                      </a:p>
                    </a:txBody>
                    <a:tcPr marL="91440" marR="91440">
                      <a:lnL w="12240">
                        <a:solidFill>
                          <a:srgbClr val="ffffff"/>
                        </a:solidFill>
                      </a:lnL>
                      <a:lnR w="12240">
                        <a:solidFill>
                          <a:srgbClr val="ffffff"/>
                        </a:solidFill>
                      </a:lnR>
                      <a:lnT w="12240">
                        <a:solidFill>
                          <a:srgbClr val="ffffff"/>
                        </a:solidFill>
                      </a:lnT>
                      <a:lnB w="12240">
                        <a:solidFill>
                          <a:srgbClr val="ffffff"/>
                        </a:solidFill>
                      </a:lnB>
                      <a:solidFill>
                        <a:srgbClr val="e6e9ee"/>
                      </a:solidFill>
                    </a:tcPr>
                  </a:tc>
                  <a:tc>
                    <a:txBody>
                      <a:bodyPr/>
                      <a:p>
                        <a:pPr>
                          <a:lnSpc>
                            <a:spcPct val="100000"/>
                          </a:lnSpc>
                        </a:pPr>
                        <a:r>
                          <a:rPr b="0" lang="en-US" sz="1000" spc="-1" strike="noStrike">
                            <a:solidFill>
                              <a:srgbClr val="000000"/>
                            </a:solidFill>
                            <a:latin typeface="Arial"/>
                            <a:ea typeface="Arial"/>
                          </a:rPr>
                          <a:t>0</a:t>
                        </a:r>
                        <a:endParaRPr b="0" lang="en-US" sz="1000" spc="-1" strike="noStrike">
                          <a:latin typeface="Arial"/>
                        </a:endParaRPr>
                      </a:p>
                    </a:txBody>
                    <a:tcPr marL="91440" marR="91440">
                      <a:lnL w="12240">
                        <a:solidFill>
                          <a:srgbClr val="ffffff"/>
                        </a:solidFill>
                      </a:lnL>
                      <a:lnR w="12240">
                        <a:solidFill>
                          <a:srgbClr val="ffffff"/>
                        </a:solidFill>
                      </a:lnR>
                      <a:lnT w="12240">
                        <a:solidFill>
                          <a:srgbClr val="ffffff"/>
                        </a:solidFill>
                      </a:lnT>
                      <a:lnB w="12240">
                        <a:solidFill>
                          <a:srgbClr val="ffffff"/>
                        </a:solidFill>
                      </a:lnB>
                      <a:solidFill>
                        <a:srgbClr val="e6e9ee"/>
                      </a:solidFill>
                    </a:tcPr>
                  </a:tc>
                </a:tr>
              </a:tbl>
            </a:graphicData>
          </a:graphic>
        </p:graphicFrame>
        <p:sp>
          <p:nvSpPr>
            <p:cNvPr id="296" name="Line 26"/>
            <p:cNvSpPr/>
            <p:nvPr/>
          </p:nvSpPr>
          <p:spPr>
            <a:xfrm flipV="1">
              <a:off x="5977440" y="2398320"/>
              <a:ext cx="449280" cy="449280"/>
            </a:xfrm>
            <a:prstGeom prst="line">
              <a:avLst/>
            </a:prstGeom>
            <a:ln w="12600">
              <a:solidFill>
                <a:srgbClr val="ff2600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97" name="CustomShape 27"/>
          <p:cNvSpPr/>
          <p:nvPr/>
        </p:nvSpPr>
        <p:spPr>
          <a:xfrm>
            <a:off x="294480" y="274320"/>
            <a:ext cx="7476480" cy="384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1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Initialize motes</a:t>
            </a:r>
            <a:endParaRPr b="0" lang="en-US" sz="2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5" dur="indefinite" restart="never" nodeType="tmRoot">
          <p:childTnLst>
            <p:seq>
              <p:cTn id="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CustomShape 1"/>
          <p:cNvSpPr/>
          <p:nvPr/>
        </p:nvSpPr>
        <p:spPr>
          <a:xfrm>
            <a:off x="8614080" y="6441840"/>
            <a:ext cx="186840" cy="2620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/>
          <a:p>
            <a:pPr algn="r">
              <a:lnSpc>
                <a:spcPct val="100000"/>
              </a:lnSpc>
            </a:pPr>
            <a:fld id="{B14CC5AE-9FB3-49A7-AEB7-30D5256CB5A0}" type="slidenum">
              <a:rPr b="0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1</a:t>
            </a:fld>
            <a:endParaRPr b="0" lang="en-US" sz="1200" spc="-1" strike="noStrike">
              <a:latin typeface="Arial"/>
            </a:endParaRPr>
          </a:p>
        </p:txBody>
      </p:sp>
      <p:grpSp>
        <p:nvGrpSpPr>
          <p:cNvPr id="299" name="Group 2"/>
          <p:cNvGrpSpPr/>
          <p:nvPr/>
        </p:nvGrpSpPr>
        <p:grpSpPr>
          <a:xfrm>
            <a:off x="2271600" y="2848320"/>
            <a:ext cx="3846960" cy="438120"/>
            <a:chOff x="2271600" y="2848320"/>
            <a:chExt cx="3846960" cy="438120"/>
          </a:xfrm>
        </p:grpSpPr>
        <p:grpSp>
          <p:nvGrpSpPr>
            <p:cNvPr id="300" name="Group 3"/>
            <p:cNvGrpSpPr/>
            <p:nvPr/>
          </p:nvGrpSpPr>
          <p:grpSpPr>
            <a:xfrm>
              <a:off x="2271600" y="2848320"/>
              <a:ext cx="495360" cy="438120"/>
              <a:chOff x="2271600" y="2848320"/>
              <a:chExt cx="495360" cy="438120"/>
            </a:xfrm>
          </p:grpSpPr>
          <p:sp>
            <p:nvSpPr>
              <p:cNvPr id="301" name="CustomShape 4"/>
              <p:cNvSpPr/>
              <p:nvPr/>
            </p:nvSpPr>
            <p:spPr>
              <a:xfrm>
                <a:off x="2271600" y="2848320"/>
                <a:ext cx="495360" cy="438120"/>
              </a:xfrm>
              <a:prstGeom prst="ellipse">
                <a:avLst/>
              </a:prstGeom>
              <a:solidFill>
                <a:srgbClr val="ffffff"/>
              </a:solidFill>
              <a:ln w="25560">
                <a:solidFill>
                  <a:schemeClr val="accent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02" name="CustomShape 5"/>
              <p:cNvSpPr/>
              <p:nvPr/>
            </p:nvSpPr>
            <p:spPr>
              <a:xfrm>
                <a:off x="2344320" y="2912760"/>
                <a:ext cx="349560" cy="363600"/>
              </a:xfrm>
              <a:prstGeom prst="rect">
                <a:avLst/>
              </a:prstGeom>
              <a:noFill/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45720" rIns="45720" tIns="45000" bIns="45000"/>
              <a:p>
                <a:pPr algn="ctr">
                  <a:lnSpc>
                    <a:spcPct val="100000"/>
                  </a:lnSpc>
                </a:pPr>
                <a:r>
                  <a:rPr b="0" lang="en-US" sz="1800" spc="-1" strike="noStrike">
                    <a:solidFill>
                      <a:srgbClr val="000000"/>
                    </a:solidFill>
                    <a:latin typeface="Arial"/>
                    <a:ea typeface="Arial"/>
                  </a:rPr>
                  <a:t>1</a:t>
                </a:r>
                <a:endParaRPr b="0" lang="en-US" sz="1800" spc="-1" strike="noStrike">
                  <a:latin typeface="Arial"/>
                </a:endParaRPr>
              </a:p>
            </p:txBody>
          </p:sp>
        </p:grpSp>
        <p:grpSp>
          <p:nvGrpSpPr>
            <p:cNvPr id="303" name="Group 6"/>
            <p:cNvGrpSpPr/>
            <p:nvPr/>
          </p:nvGrpSpPr>
          <p:grpSpPr>
            <a:xfrm>
              <a:off x="3393720" y="2848320"/>
              <a:ext cx="495360" cy="438120"/>
              <a:chOff x="3393720" y="2848320"/>
              <a:chExt cx="495360" cy="438120"/>
            </a:xfrm>
          </p:grpSpPr>
          <p:sp>
            <p:nvSpPr>
              <p:cNvPr id="304" name="CustomShape 7"/>
              <p:cNvSpPr/>
              <p:nvPr/>
            </p:nvSpPr>
            <p:spPr>
              <a:xfrm>
                <a:off x="3393720" y="2848320"/>
                <a:ext cx="495360" cy="438120"/>
              </a:xfrm>
              <a:prstGeom prst="ellipse">
                <a:avLst/>
              </a:prstGeom>
              <a:solidFill>
                <a:srgbClr val="ffffff"/>
              </a:solidFill>
              <a:ln w="25560">
                <a:solidFill>
                  <a:schemeClr val="accent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05" name="CustomShape 8"/>
              <p:cNvSpPr/>
              <p:nvPr/>
            </p:nvSpPr>
            <p:spPr>
              <a:xfrm>
                <a:off x="3466440" y="2912760"/>
                <a:ext cx="349560" cy="363600"/>
              </a:xfrm>
              <a:prstGeom prst="rect">
                <a:avLst/>
              </a:prstGeom>
              <a:noFill/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45720" rIns="45720" tIns="45000" bIns="45000"/>
              <a:p>
                <a:pPr algn="ctr">
                  <a:lnSpc>
                    <a:spcPct val="100000"/>
                  </a:lnSpc>
                </a:pPr>
                <a:r>
                  <a:rPr b="0" lang="en-US" sz="1800" spc="-1" strike="noStrike">
                    <a:solidFill>
                      <a:srgbClr val="000000"/>
                    </a:solidFill>
                    <a:latin typeface="Arial"/>
                    <a:ea typeface="Arial"/>
                  </a:rPr>
                  <a:t>2</a:t>
                </a:r>
                <a:endParaRPr b="0" lang="en-US" sz="1800" spc="-1" strike="noStrike">
                  <a:latin typeface="Arial"/>
                </a:endParaRPr>
              </a:p>
            </p:txBody>
          </p:sp>
        </p:grpSp>
        <p:grpSp>
          <p:nvGrpSpPr>
            <p:cNvPr id="306" name="Group 9"/>
            <p:cNvGrpSpPr/>
            <p:nvPr/>
          </p:nvGrpSpPr>
          <p:grpSpPr>
            <a:xfrm>
              <a:off x="4512960" y="2848320"/>
              <a:ext cx="495360" cy="438120"/>
              <a:chOff x="4512960" y="2848320"/>
              <a:chExt cx="495360" cy="438120"/>
            </a:xfrm>
          </p:grpSpPr>
          <p:sp>
            <p:nvSpPr>
              <p:cNvPr id="307" name="CustomShape 10"/>
              <p:cNvSpPr/>
              <p:nvPr/>
            </p:nvSpPr>
            <p:spPr>
              <a:xfrm>
                <a:off x="4512960" y="2848320"/>
                <a:ext cx="495360" cy="438120"/>
              </a:xfrm>
              <a:prstGeom prst="ellipse">
                <a:avLst/>
              </a:prstGeom>
              <a:solidFill>
                <a:srgbClr val="ffffff"/>
              </a:solidFill>
              <a:ln w="25560">
                <a:solidFill>
                  <a:schemeClr val="accent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08" name="CustomShape 11"/>
              <p:cNvSpPr/>
              <p:nvPr/>
            </p:nvSpPr>
            <p:spPr>
              <a:xfrm>
                <a:off x="4586040" y="2912760"/>
                <a:ext cx="349560" cy="363600"/>
              </a:xfrm>
              <a:prstGeom prst="rect">
                <a:avLst/>
              </a:prstGeom>
              <a:noFill/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45720" rIns="45720" tIns="45000" bIns="45000"/>
              <a:p>
                <a:pPr algn="ctr">
                  <a:lnSpc>
                    <a:spcPct val="100000"/>
                  </a:lnSpc>
                </a:pPr>
                <a:r>
                  <a:rPr b="0" lang="en-US" sz="1800" spc="-1" strike="noStrike">
                    <a:solidFill>
                      <a:srgbClr val="000000"/>
                    </a:solidFill>
                    <a:latin typeface="Arial"/>
                    <a:ea typeface="Arial"/>
                  </a:rPr>
                  <a:t>3</a:t>
                </a:r>
                <a:endParaRPr b="0" lang="en-US" sz="1800" spc="-1" strike="noStrike">
                  <a:latin typeface="Arial"/>
                </a:endParaRPr>
              </a:p>
            </p:txBody>
          </p:sp>
        </p:grpSp>
        <p:grpSp>
          <p:nvGrpSpPr>
            <p:cNvPr id="309" name="Group 12"/>
            <p:cNvGrpSpPr/>
            <p:nvPr/>
          </p:nvGrpSpPr>
          <p:grpSpPr>
            <a:xfrm>
              <a:off x="5623200" y="2848320"/>
              <a:ext cx="495360" cy="438120"/>
              <a:chOff x="5623200" y="2848320"/>
              <a:chExt cx="495360" cy="438120"/>
            </a:xfrm>
          </p:grpSpPr>
          <p:sp>
            <p:nvSpPr>
              <p:cNvPr id="310" name="CustomShape 13"/>
              <p:cNvSpPr/>
              <p:nvPr/>
            </p:nvSpPr>
            <p:spPr>
              <a:xfrm>
                <a:off x="5623200" y="2848320"/>
                <a:ext cx="495360" cy="438120"/>
              </a:xfrm>
              <a:prstGeom prst="ellipse">
                <a:avLst/>
              </a:prstGeom>
              <a:solidFill>
                <a:srgbClr val="ffffff"/>
              </a:solidFill>
              <a:ln w="25560">
                <a:solidFill>
                  <a:schemeClr val="accent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11" name="CustomShape 14"/>
              <p:cNvSpPr/>
              <p:nvPr/>
            </p:nvSpPr>
            <p:spPr>
              <a:xfrm>
                <a:off x="5696280" y="2912760"/>
                <a:ext cx="349560" cy="363600"/>
              </a:xfrm>
              <a:prstGeom prst="rect">
                <a:avLst/>
              </a:prstGeom>
              <a:noFill/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45720" rIns="45720" tIns="45000" bIns="45000"/>
              <a:p>
                <a:pPr algn="ctr">
                  <a:lnSpc>
                    <a:spcPct val="100000"/>
                  </a:lnSpc>
                </a:pPr>
                <a:r>
                  <a:rPr b="0" lang="en-US" sz="1800" spc="-1" strike="noStrike">
                    <a:solidFill>
                      <a:srgbClr val="000000"/>
                    </a:solidFill>
                    <a:latin typeface="Arial"/>
                    <a:ea typeface="Arial"/>
                  </a:rPr>
                  <a:t>4</a:t>
                </a:r>
                <a:endParaRPr b="0" lang="en-US" sz="1800" spc="-1" strike="noStrike">
                  <a:latin typeface="Arial"/>
                </a:endParaRPr>
              </a:p>
            </p:txBody>
          </p:sp>
        </p:grpSp>
        <p:sp>
          <p:nvSpPr>
            <p:cNvPr id="312" name="Line 15"/>
            <p:cNvSpPr/>
            <p:nvPr/>
          </p:nvSpPr>
          <p:spPr>
            <a:xfrm>
              <a:off x="2763720" y="3081240"/>
              <a:ext cx="608400" cy="360"/>
            </a:xfrm>
            <a:prstGeom prst="line">
              <a:avLst/>
            </a:prstGeom>
            <a:ln w="25560">
              <a:solidFill>
                <a:schemeClr val="accent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3" name="Line 16"/>
            <p:cNvSpPr/>
            <p:nvPr/>
          </p:nvSpPr>
          <p:spPr>
            <a:xfrm>
              <a:off x="3891960" y="3067920"/>
              <a:ext cx="608400" cy="360"/>
            </a:xfrm>
            <a:prstGeom prst="line">
              <a:avLst/>
            </a:prstGeom>
            <a:ln w="25560">
              <a:solidFill>
                <a:schemeClr val="accent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4" name="Line 17"/>
            <p:cNvSpPr/>
            <p:nvPr/>
          </p:nvSpPr>
          <p:spPr>
            <a:xfrm>
              <a:off x="5029200" y="3067920"/>
              <a:ext cx="608400" cy="360"/>
            </a:xfrm>
            <a:prstGeom prst="line">
              <a:avLst/>
            </a:prstGeom>
            <a:ln w="25560">
              <a:solidFill>
                <a:schemeClr val="accent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315" name="Line 18"/>
          <p:cNvSpPr/>
          <p:nvPr/>
        </p:nvSpPr>
        <p:spPr>
          <a:xfrm flipH="1">
            <a:off x="1859760" y="3235320"/>
            <a:ext cx="456480" cy="456840"/>
          </a:xfrm>
          <a:prstGeom prst="line">
            <a:avLst/>
          </a:prstGeom>
          <a:ln w="12600">
            <a:solidFill>
              <a:srgbClr val="ff26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graphicFrame>
        <p:nvGraphicFramePr>
          <p:cNvPr id="316" name="Table 19"/>
          <p:cNvGraphicFramePr/>
          <p:nvPr/>
        </p:nvGraphicFramePr>
        <p:xfrm>
          <a:off x="2334960" y="1338480"/>
          <a:ext cx="2847240" cy="1048680"/>
        </p:xfrm>
        <a:graphic>
          <a:graphicData uri="http://schemas.openxmlformats.org/drawingml/2006/table">
            <a:tbl>
              <a:tblPr/>
              <a:tblGrid>
                <a:gridCol w="489600"/>
                <a:gridCol w="583560"/>
                <a:gridCol w="622080"/>
                <a:gridCol w="643680"/>
                <a:gridCol w="508680"/>
              </a:tblGrid>
              <a:tr h="34812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9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Dest. ID</a:t>
                      </a:r>
                      <a:endParaRPr b="0" lang="en-US" sz="9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acfdb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9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Next Hop</a:t>
                      </a:r>
                      <a:endParaRPr b="0" lang="en-US" sz="9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acfdb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9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Total Hop</a:t>
                      </a:r>
                      <a:endParaRPr b="0" lang="en-US" sz="9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acfdb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9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Metric(dB)</a:t>
                      </a:r>
                      <a:endParaRPr b="0" lang="en-US" sz="9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acfdb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9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Seq. No</a:t>
                      </a:r>
                      <a:endParaRPr b="0" lang="en-US" sz="9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acfdb"/>
                    </a:solidFill>
                  </a:tcPr>
                </a:tc>
              </a:tr>
              <a:tr h="23364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2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6e9ee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0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6e9ee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0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6e9ee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0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6e9ee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ff2600"/>
                          </a:solidFill>
                          <a:latin typeface="Arial"/>
                          <a:ea typeface="Arial"/>
                        </a:rPr>
                        <a:t>2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6e9ee"/>
                    </a:solidFill>
                  </a:tcPr>
                </a:tc>
              </a:tr>
              <a:tr h="23364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1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acfdb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1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acfdb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1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acfdb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-57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acfdb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ff2600"/>
                          </a:solidFill>
                          <a:latin typeface="Arial"/>
                          <a:ea typeface="Arial"/>
                        </a:rPr>
                        <a:t>2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acfdb"/>
                    </a:solidFill>
                  </a:tcPr>
                </a:tc>
              </a:tr>
              <a:tr h="23364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3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6e9ee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3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6e9ee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1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6e9ee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-60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6e9ee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ff2600"/>
                          </a:solidFill>
                          <a:latin typeface="Arial"/>
                          <a:ea typeface="Arial"/>
                        </a:rPr>
                        <a:t>2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6e9ee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17" name="Table 20"/>
          <p:cNvGraphicFramePr/>
          <p:nvPr/>
        </p:nvGraphicFramePr>
        <p:xfrm>
          <a:off x="388440" y="3750840"/>
          <a:ext cx="2847240" cy="815040"/>
        </p:xfrm>
        <a:graphic>
          <a:graphicData uri="http://schemas.openxmlformats.org/drawingml/2006/table">
            <a:tbl>
              <a:tblPr/>
              <a:tblGrid>
                <a:gridCol w="489600"/>
                <a:gridCol w="586080"/>
                <a:gridCol w="619560"/>
                <a:gridCol w="643680"/>
                <a:gridCol w="508680"/>
              </a:tblGrid>
              <a:tr h="34812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9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Dest. ID</a:t>
                      </a:r>
                      <a:endParaRPr b="0" lang="en-US" sz="9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acfdb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9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Next Hop</a:t>
                      </a:r>
                      <a:endParaRPr b="0" lang="en-US" sz="9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acfdb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9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Total Hop</a:t>
                      </a:r>
                      <a:endParaRPr b="0" lang="en-US" sz="9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acfdb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9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Metric(dB)</a:t>
                      </a:r>
                      <a:endParaRPr b="0" lang="en-US" sz="9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acfdb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9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Seq. No</a:t>
                      </a:r>
                      <a:endParaRPr b="0" lang="en-US" sz="9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acfdb"/>
                    </a:solidFill>
                  </a:tcPr>
                </a:tc>
              </a:tr>
              <a:tr h="23364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1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6e9ee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0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6e9ee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0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6e9ee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0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6e9ee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ff2600"/>
                          </a:solidFill>
                          <a:latin typeface="Arial"/>
                          <a:ea typeface="Arial"/>
                        </a:rPr>
                        <a:t>2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6e9ee"/>
                    </a:solidFill>
                  </a:tcPr>
                </a:tc>
              </a:tr>
              <a:tr h="23364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2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acfdb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2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acfdb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1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acfdb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-58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acfdb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ff2600"/>
                          </a:solidFill>
                          <a:latin typeface="Arial"/>
                          <a:ea typeface="Arial"/>
                        </a:rPr>
                        <a:t>2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acfdb"/>
                    </a:solidFill>
                  </a:tcPr>
                </a:tc>
              </a:tr>
            </a:tbl>
          </a:graphicData>
        </a:graphic>
      </p:graphicFrame>
      <p:sp>
        <p:nvSpPr>
          <p:cNvPr id="318" name="Line 21"/>
          <p:cNvSpPr/>
          <p:nvPr/>
        </p:nvSpPr>
        <p:spPr>
          <a:xfrm flipV="1">
            <a:off x="3647160" y="2382840"/>
            <a:ext cx="360" cy="453600"/>
          </a:xfrm>
          <a:prstGeom prst="line">
            <a:avLst/>
          </a:prstGeom>
          <a:ln w="12600">
            <a:solidFill>
              <a:srgbClr val="ff26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19" name="Line 22"/>
          <p:cNvSpPr/>
          <p:nvPr/>
        </p:nvSpPr>
        <p:spPr>
          <a:xfrm>
            <a:off x="4764600" y="3301560"/>
            <a:ext cx="360" cy="453960"/>
          </a:xfrm>
          <a:prstGeom prst="line">
            <a:avLst/>
          </a:prstGeom>
          <a:ln w="12600">
            <a:solidFill>
              <a:srgbClr val="ff26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graphicFrame>
        <p:nvGraphicFramePr>
          <p:cNvPr id="320" name="Table 23"/>
          <p:cNvGraphicFramePr/>
          <p:nvPr/>
        </p:nvGraphicFramePr>
        <p:xfrm>
          <a:off x="3949200" y="3769200"/>
          <a:ext cx="2847240" cy="1048680"/>
        </p:xfrm>
        <a:graphic>
          <a:graphicData uri="http://schemas.openxmlformats.org/drawingml/2006/table">
            <a:tbl>
              <a:tblPr/>
              <a:tblGrid>
                <a:gridCol w="489600"/>
                <a:gridCol w="586080"/>
                <a:gridCol w="619560"/>
                <a:gridCol w="643680"/>
                <a:gridCol w="508680"/>
              </a:tblGrid>
              <a:tr h="34812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9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Dest. ID</a:t>
                      </a:r>
                      <a:endParaRPr b="0" lang="en-US" sz="9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acfdb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9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Next Hop</a:t>
                      </a:r>
                      <a:endParaRPr b="0" lang="en-US" sz="9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acfdb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9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Total Hop</a:t>
                      </a:r>
                      <a:endParaRPr b="0" lang="en-US" sz="9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acfdb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9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Metric(dB)</a:t>
                      </a:r>
                      <a:endParaRPr b="0" lang="en-US" sz="9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acfdb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9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Seq. No</a:t>
                      </a:r>
                      <a:endParaRPr b="0" lang="en-US" sz="9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acfdb"/>
                    </a:solidFill>
                  </a:tcPr>
                </a:tc>
              </a:tr>
              <a:tr h="23364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3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6e9ee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0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6e9ee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0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6e9ee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0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6e9ee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ff2600"/>
                          </a:solidFill>
                          <a:latin typeface="Arial"/>
                          <a:ea typeface="Arial"/>
                        </a:rPr>
                        <a:t>2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6e9ee"/>
                    </a:solidFill>
                  </a:tcPr>
                </a:tc>
              </a:tr>
              <a:tr h="23364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2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acfdb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2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acfdb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1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acfdb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-61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acfdb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ff2600"/>
                          </a:solidFill>
                          <a:latin typeface="Arial"/>
                          <a:ea typeface="Arial"/>
                        </a:rPr>
                        <a:t>2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acfdb"/>
                    </a:solidFill>
                  </a:tcPr>
                </a:tc>
              </a:tr>
              <a:tr h="23364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4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6e9ee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3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6e9ee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1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6e9ee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-52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6e9ee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ff2600"/>
                          </a:solidFill>
                          <a:latin typeface="Arial"/>
                          <a:ea typeface="Arial"/>
                        </a:rPr>
                        <a:t>2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6e9ee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21" name="Table 24"/>
          <p:cNvGraphicFramePr/>
          <p:nvPr/>
        </p:nvGraphicFramePr>
        <p:xfrm>
          <a:off x="6246720" y="1415160"/>
          <a:ext cx="2847240" cy="815040"/>
        </p:xfrm>
        <a:graphic>
          <a:graphicData uri="http://schemas.openxmlformats.org/drawingml/2006/table">
            <a:tbl>
              <a:tblPr/>
              <a:tblGrid>
                <a:gridCol w="489600"/>
                <a:gridCol w="586080"/>
                <a:gridCol w="619560"/>
                <a:gridCol w="643680"/>
                <a:gridCol w="508680"/>
              </a:tblGrid>
              <a:tr h="34812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9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Dest. ID</a:t>
                      </a:r>
                      <a:endParaRPr b="0" lang="en-US" sz="9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acfdb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9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Next Hop</a:t>
                      </a:r>
                      <a:endParaRPr b="0" lang="en-US" sz="9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acfdb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9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Total Hop</a:t>
                      </a:r>
                      <a:endParaRPr b="0" lang="en-US" sz="9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acfdb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9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Metric(dB)</a:t>
                      </a:r>
                      <a:endParaRPr b="0" lang="en-US" sz="9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acfdb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9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Seq. No</a:t>
                      </a:r>
                      <a:endParaRPr b="0" lang="en-US" sz="9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acfdb"/>
                    </a:solidFill>
                  </a:tcPr>
                </a:tc>
              </a:tr>
              <a:tr h="23364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4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6e9ee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0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6e9ee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0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6e9ee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0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6e9ee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ff2600"/>
                          </a:solidFill>
                          <a:latin typeface="Arial"/>
                          <a:ea typeface="Arial"/>
                        </a:rPr>
                        <a:t>2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6e9ee"/>
                    </a:solidFill>
                  </a:tcPr>
                </a:tc>
              </a:tr>
              <a:tr h="23364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3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acfdb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3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acfdb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1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acfdb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-54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acfdb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ff2600"/>
                          </a:solidFill>
                          <a:latin typeface="Arial"/>
                          <a:ea typeface="Arial"/>
                        </a:rPr>
                        <a:t>2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acfdb"/>
                    </a:solidFill>
                  </a:tcPr>
                </a:tc>
              </a:tr>
            </a:tbl>
          </a:graphicData>
        </a:graphic>
      </p:graphicFrame>
      <p:sp>
        <p:nvSpPr>
          <p:cNvPr id="322" name="Line 25"/>
          <p:cNvSpPr/>
          <p:nvPr/>
        </p:nvSpPr>
        <p:spPr>
          <a:xfrm flipV="1">
            <a:off x="5976000" y="2256840"/>
            <a:ext cx="450360" cy="575280"/>
          </a:xfrm>
          <a:prstGeom prst="line">
            <a:avLst/>
          </a:prstGeom>
          <a:ln w="12600">
            <a:solidFill>
              <a:srgbClr val="ff26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23" name="CustomShape 26"/>
          <p:cNvSpPr/>
          <p:nvPr/>
        </p:nvSpPr>
        <p:spPr>
          <a:xfrm>
            <a:off x="2096280" y="2076120"/>
            <a:ext cx="144720" cy="259920"/>
          </a:xfrm>
          <a:custGeom>
            <a:avLst/>
            <a:gdLst/>
            <a:ahLst/>
            <a:rect l="l" t="t" r="r" b="b"/>
            <a:pathLst>
              <a:path w="16201" h="21600">
                <a:moveTo>
                  <a:pt x="15810" y="21600"/>
                </a:moveTo>
                <a:cubicBezTo>
                  <a:pt x="-5399" y="16537"/>
                  <a:pt x="-5269" y="9337"/>
                  <a:pt x="16201" y="0"/>
                </a:cubicBezTo>
              </a:path>
            </a:pathLst>
          </a:custGeom>
          <a:noFill/>
          <a:ln w="25560">
            <a:solidFill>
              <a:schemeClr val="accent1"/>
            </a:solidFill>
            <a:round/>
          </a:ln>
          <a:effectLst>
            <a:outerShdw blurRad="38100" dir="5400000" dist="20160" rotWithShape="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324" name="CustomShape 27"/>
          <p:cNvSpPr/>
          <p:nvPr/>
        </p:nvSpPr>
        <p:spPr>
          <a:xfrm>
            <a:off x="6144120" y="2075760"/>
            <a:ext cx="116640" cy="165960"/>
          </a:xfrm>
          <a:custGeom>
            <a:avLst/>
            <a:gdLst/>
            <a:ahLst/>
            <a:rect l="l" t="t" r="r" b="b"/>
            <a:pathLst>
              <a:path w="16321" h="21600">
                <a:moveTo>
                  <a:pt x="16321" y="21600"/>
                </a:moveTo>
                <a:cubicBezTo>
                  <a:pt x="-3566" y="17693"/>
                  <a:pt x="-5279" y="10493"/>
                  <a:pt x="11183" y="0"/>
                </a:cubicBezTo>
              </a:path>
            </a:pathLst>
          </a:custGeom>
          <a:noFill/>
          <a:ln w="25560">
            <a:solidFill>
              <a:schemeClr val="accent1"/>
            </a:solidFill>
            <a:round/>
          </a:ln>
          <a:effectLst>
            <a:outerShdw blurRad="38100" dir="5400000" dist="20160" rotWithShape="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325" name="CustomShape 28"/>
          <p:cNvSpPr/>
          <p:nvPr/>
        </p:nvSpPr>
        <p:spPr>
          <a:xfrm>
            <a:off x="280080" y="4416120"/>
            <a:ext cx="87840" cy="166680"/>
          </a:xfrm>
          <a:custGeom>
            <a:avLst/>
            <a:gdLst/>
            <a:ahLst/>
            <a:rect l="l" t="t" r="r" b="b"/>
            <a:pathLst>
              <a:path w="16274" h="21600">
                <a:moveTo>
                  <a:pt x="12168" y="21600"/>
                </a:moveTo>
                <a:cubicBezTo>
                  <a:pt x="-5326" y="13514"/>
                  <a:pt x="-3957" y="6314"/>
                  <a:pt x="16274" y="0"/>
                </a:cubicBezTo>
              </a:path>
            </a:pathLst>
          </a:custGeom>
          <a:noFill/>
          <a:ln w="25560">
            <a:solidFill>
              <a:schemeClr val="accent1"/>
            </a:solidFill>
            <a:round/>
          </a:ln>
          <a:effectLst>
            <a:outerShdw blurRad="38100" dir="5400000" dist="20160" rotWithShape="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326" name="CustomShape 29"/>
          <p:cNvSpPr/>
          <p:nvPr/>
        </p:nvSpPr>
        <p:spPr>
          <a:xfrm>
            <a:off x="3770280" y="4475520"/>
            <a:ext cx="144720" cy="259920"/>
          </a:xfrm>
          <a:custGeom>
            <a:avLst/>
            <a:gdLst/>
            <a:ahLst/>
            <a:rect l="l" t="t" r="r" b="b"/>
            <a:pathLst>
              <a:path w="16201" h="21600">
                <a:moveTo>
                  <a:pt x="15810" y="21600"/>
                </a:moveTo>
                <a:cubicBezTo>
                  <a:pt x="-5399" y="16537"/>
                  <a:pt x="-5269" y="9337"/>
                  <a:pt x="16201" y="0"/>
                </a:cubicBezTo>
              </a:path>
            </a:pathLst>
          </a:custGeom>
          <a:noFill/>
          <a:ln w="25560">
            <a:solidFill>
              <a:schemeClr val="accent1"/>
            </a:solidFill>
            <a:round/>
          </a:ln>
          <a:effectLst>
            <a:outerShdw blurRad="38100" dir="5400000" dist="20160" rotWithShape="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327" name="Line 30"/>
          <p:cNvSpPr/>
          <p:nvPr/>
        </p:nvSpPr>
        <p:spPr>
          <a:xfrm flipH="1">
            <a:off x="1685160" y="2207520"/>
            <a:ext cx="376200" cy="360"/>
          </a:xfrm>
          <a:prstGeom prst="line">
            <a:avLst/>
          </a:prstGeom>
          <a:ln w="12600">
            <a:solidFill>
              <a:schemeClr val="accent1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28" name="CustomShape 31"/>
          <p:cNvSpPr/>
          <p:nvPr/>
        </p:nvSpPr>
        <p:spPr>
          <a:xfrm>
            <a:off x="363600" y="1947960"/>
            <a:ext cx="1294560" cy="4237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45720" rIns="45720" tIns="45000" bIns="45000" anchor="ctr"/>
          <a:p>
            <a:pPr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latin typeface="Arial"/>
                <a:ea typeface="Arial"/>
              </a:rPr>
              <a:t>New routes</a:t>
            </a:r>
            <a:endParaRPr b="0" lang="en-US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100" spc="-1" strike="noStrike">
                <a:solidFill>
                  <a:srgbClr val="ff2600"/>
                </a:solidFill>
                <a:latin typeface="Arial"/>
                <a:ea typeface="Arial"/>
              </a:rPr>
              <a:t>Triggered Update!!!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329" name="CustomShape 32"/>
          <p:cNvSpPr/>
          <p:nvPr/>
        </p:nvSpPr>
        <p:spPr>
          <a:xfrm>
            <a:off x="108000" y="4912200"/>
            <a:ext cx="1294560" cy="4237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45720" rIns="45720" tIns="45000" bIns="45000" anchor="ctr"/>
          <a:p>
            <a:pPr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latin typeface="Arial"/>
                <a:ea typeface="Arial"/>
              </a:rPr>
              <a:t>New route</a:t>
            </a:r>
            <a:endParaRPr b="0" lang="en-US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100" spc="-1" strike="noStrike">
                <a:solidFill>
                  <a:srgbClr val="ff2600"/>
                </a:solidFill>
                <a:latin typeface="Arial"/>
                <a:ea typeface="Arial"/>
              </a:rPr>
              <a:t>Triggered Update!!!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330" name="CustomShape 33"/>
          <p:cNvSpPr/>
          <p:nvPr/>
        </p:nvSpPr>
        <p:spPr>
          <a:xfrm>
            <a:off x="3239640" y="5164200"/>
            <a:ext cx="1294560" cy="4237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45720" rIns="45720" tIns="45000" bIns="45000" anchor="ctr"/>
          <a:p>
            <a:pPr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latin typeface="Arial"/>
                <a:ea typeface="Arial"/>
              </a:rPr>
              <a:t>New routes</a:t>
            </a:r>
            <a:endParaRPr b="0" lang="en-US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100" spc="-1" strike="noStrike">
                <a:solidFill>
                  <a:srgbClr val="ff2600"/>
                </a:solidFill>
                <a:latin typeface="Arial"/>
                <a:ea typeface="Arial"/>
              </a:rPr>
              <a:t>Triggered Update!!!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331" name="CustomShape 34"/>
          <p:cNvSpPr/>
          <p:nvPr/>
        </p:nvSpPr>
        <p:spPr>
          <a:xfrm>
            <a:off x="5111640" y="1183320"/>
            <a:ext cx="1409400" cy="4237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ctr"/>
          <a:p>
            <a:pPr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latin typeface="Arial"/>
                <a:ea typeface="Arial"/>
              </a:rPr>
              <a:t>New route</a:t>
            </a:r>
            <a:endParaRPr b="0" lang="en-US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100" spc="-1" strike="noStrike">
                <a:solidFill>
                  <a:srgbClr val="ff2600"/>
                </a:solidFill>
                <a:latin typeface="Arial"/>
                <a:ea typeface="Arial"/>
              </a:rPr>
              <a:t>Triggered Update!!!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332" name="Line 35"/>
          <p:cNvSpPr/>
          <p:nvPr/>
        </p:nvSpPr>
        <p:spPr>
          <a:xfrm>
            <a:off x="352800" y="4652640"/>
            <a:ext cx="156600" cy="317880"/>
          </a:xfrm>
          <a:prstGeom prst="line">
            <a:avLst/>
          </a:prstGeom>
          <a:ln w="12600">
            <a:solidFill>
              <a:schemeClr val="accent1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33" name="Line 36"/>
          <p:cNvSpPr/>
          <p:nvPr/>
        </p:nvSpPr>
        <p:spPr>
          <a:xfrm flipH="1">
            <a:off x="3681720" y="4797360"/>
            <a:ext cx="153360" cy="357480"/>
          </a:xfrm>
          <a:prstGeom prst="line">
            <a:avLst/>
          </a:prstGeom>
          <a:ln w="12600">
            <a:solidFill>
              <a:schemeClr val="accent1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34" name="Line 37"/>
          <p:cNvSpPr/>
          <p:nvPr/>
        </p:nvSpPr>
        <p:spPr>
          <a:xfrm flipH="1" flipV="1">
            <a:off x="5931720" y="1542960"/>
            <a:ext cx="251280" cy="489240"/>
          </a:xfrm>
          <a:prstGeom prst="line">
            <a:avLst/>
          </a:prstGeom>
          <a:ln w="12600">
            <a:solidFill>
              <a:schemeClr val="accent1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35" name="CustomShape 38"/>
          <p:cNvSpPr/>
          <p:nvPr/>
        </p:nvSpPr>
        <p:spPr>
          <a:xfrm>
            <a:off x="294480" y="274320"/>
            <a:ext cx="7476480" cy="384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1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After first periodic update</a:t>
            </a:r>
            <a:endParaRPr b="0" lang="en-US" sz="2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7" dur="indefinite" restart="never" nodeType="tmRoot">
          <p:childTnLst>
            <p:seq>
              <p:cTn id="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428</TotalTime>
  <Application>LibreOffice/6.1.3.2$Linux_X86_64 LibreOffice_project/10$Build-2</Application>
  <Words>3188</Words>
  <Paragraphs>939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en-US</dc:language>
  <cp:lastModifiedBy/>
  <dcterms:modified xsi:type="dcterms:W3CDTF">2019-02-05T12:45:22Z</dcterms:modified>
  <cp:revision>55</cp:revision>
  <dc:subject/>
  <dc:title>Intelligent Transportation System with Wireless Sensor Networks  WSN Project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15.0041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1</vt:i4>
  </property>
  <property fmtid="{D5CDD505-2E9C-101B-9397-08002B2CF9AE}" pid="8" name="PresentationFormat">
    <vt:lpwstr>Ekran Gösterisi (4:3)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55</vt:i4>
  </property>
</Properties>
</file>